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sldIdLst>
    <p:sldId id="306" r:id="rId5"/>
    <p:sldId id="307" r:id="rId6"/>
    <p:sldId id="308" r:id="rId7"/>
    <p:sldId id="314" r:id="rId8"/>
    <p:sldId id="316" r:id="rId9"/>
    <p:sldId id="309" r:id="rId10"/>
    <p:sldId id="317" r:id="rId11"/>
    <p:sldId id="323" r:id="rId12"/>
    <p:sldId id="324" r:id="rId13"/>
    <p:sldId id="326" r:id="rId14"/>
    <p:sldId id="318" r:id="rId15"/>
    <p:sldId id="327" r:id="rId16"/>
    <p:sldId id="319" r:id="rId17"/>
    <p:sldId id="329" r:id="rId18"/>
    <p:sldId id="320" r:id="rId19"/>
    <p:sldId id="331" r:id="rId20"/>
    <p:sldId id="330" r:id="rId21"/>
    <p:sldId id="332" r:id="rId22"/>
    <p:sldId id="333" r:id="rId23"/>
    <p:sldId id="336" r:id="rId24"/>
    <p:sldId id="338" r:id="rId25"/>
    <p:sldId id="337" r:id="rId26"/>
    <p:sldId id="334" r:id="rId27"/>
    <p:sldId id="335"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3FFDB-E1E3-4EFA-BD6C-742A036697CE}" v="209" dt="2023-07-24T16:23:16.220"/>
    <p1510:client id="{572CAC76-27F2-4270-ABB5-BAC803A22CCD}" v="112" dt="2023-07-24T17:18:52.789"/>
    <p1510:client id="{B289D54A-230F-4D66-B629-3811DED54E60}" v="53" dt="2023-07-24T16:57:01.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06" autoAdjust="0"/>
    <p:restoredTop sz="92634" autoAdjust="0"/>
  </p:normalViewPr>
  <p:slideViewPr>
    <p:cSldViewPr snapToGrid="0">
      <p:cViewPr varScale="1">
        <p:scale>
          <a:sx n="59" d="100"/>
          <a:sy n="59" d="100"/>
        </p:scale>
        <p:origin x="96" y="3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the_rent_giant/9010318207/"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stileex.xyz/en/types-computer-software/" TargetMode="External"/><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victorie.com/i-have-dream/" TargetMode="External"/><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react-icons.github.io/react-icons/search?q=cross" TargetMode="External"/><Relationship Id="rId7" Type="http://schemas.openxmlformats.org/officeDocument/2006/relationships/hyperlink" Target="https://tailwindui.com/components?ref=sidebar" TargetMode="External"/><Relationship Id="rId2" Type="http://schemas.openxmlformats.org/officeDocument/2006/relationships/hyperlink" Target="https://www.typescriptlang.org/docs/handbook/2/basic-types.html" TargetMode="External"/><Relationship Id="rId1" Type="http://schemas.openxmlformats.org/officeDocument/2006/relationships/slideLayout" Target="../slideLayouts/slideLayout4.xml"/><Relationship Id="rId6" Type="http://schemas.openxmlformats.org/officeDocument/2006/relationships/hyperlink" Target="https://nextjs.org/docs" TargetMode="External"/><Relationship Id="rId5" Type="http://schemas.openxmlformats.org/officeDocument/2006/relationships/hyperlink" Target="https://www.google.com/" TargetMode="External"/><Relationship Id="rId4" Type="http://schemas.openxmlformats.org/officeDocument/2006/relationships/hyperlink" Target="https://www.mongodb.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www.bocaagency.com/MLS/CommunityNameLink.asp?Name=Bay%20Hill%20Estate"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American_craftsman_bungalow_in_San_Jose,_Ca.jpg" TargetMode="Externa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5">
            <a:extLst>
              <a:ext uri="{FF2B5EF4-FFF2-40B4-BE49-F238E27FC236}">
                <a16:creationId xmlns:a16="http://schemas.microsoft.com/office/drawing/2014/main" id="{AAF15C05-4E7D-FC57-0819-F520BB4E1782}"/>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t="22301" b="2699"/>
          <a:stretch/>
        </p:blipFill>
        <p:spPr>
          <a:xfrm>
            <a:off x="20" y="-8877"/>
            <a:ext cx="12191980" cy="6858000"/>
          </a:xfrm>
          <a:prstGeom prst="rect">
            <a:avLst/>
          </a:prstGeom>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3306321" y="2472687"/>
            <a:ext cx="5573727" cy="1920574"/>
          </a:xfrm>
        </p:spPr>
        <p:txBody>
          <a:bodyPr anchor="t">
            <a:normAutofit/>
          </a:bodyPr>
          <a:lstStyle/>
          <a:p>
            <a:pPr algn="r"/>
            <a:r>
              <a:rPr lang="en-US" sz="7200" spc="400" err="1">
                <a:solidFill>
                  <a:srgbClr val="FFFFFF"/>
                </a:solidFill>
                <a:latin typeface="Univers"/>
                <a:ea typeface="Verdana"/>
              </a:rPr>
              <a:t>RentEASY</a:t>
            </a:r>
            <a:br>
              <a:rPr lang="en-US" sz="7200" spc="400" dirty="0"/>
            </a:br>
            <a:r>
              <a:rPr lang="en-US" sz="2000" cap="none" dirty="0">
                <a:solidFill>
                  <a:srgbClr val="FFFFFF"/>
                </a:solidFill>
                <a:latin typeface="+mn-lt"/>
                <a:ea typeface="+mn-ea"/>
                <a:cs typeface="+mn-cs"/>
              </a:rPr>
              <a:t>- Rent With Ease</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208228" y="5972174"/>
            <a:ext cx="8578699" cy="504825"/>
          </a:xfrm>
        </p:spPr>
        <p:txBody>
          <a:bodyPr vert="horz" lIns="91440" tIns="45720" rIns="91440" bIns="45720" rtlCol="0">
            <a:normAutofit/>
          </a:bodyPr>
          <a:lstStyle/>
          <a:p>
            <a:pPr algn="l"/>
            <a:endParaRPr lang="en-US">
              <a:solidFill>
                <a:srgbClr val="FFFFFF"/>
              </a:solidFill>
            </a:endParaRPr>
          </a:p>
          <a:p>
            <a:pPr algn="l"/>
            <a:endParaRPr lang="en-US">
              <a:solidFill>
                <a:srgbClr val="FFFFFF"/>
              </a:solidFill>
            </a:endParaRP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 name="TextBox 3">
            <a:extLst>
              <a:ext uri="{FF2B5EF4-FFF2-40B4-BE49-F238E27FC236}">
                <a16:creationId xmlns:a16="http://schemas.microsoft.com/office/drawing/2014/main" id="{7DBACADE-9014-7A70-7BC3-A2A9CD77B705}"/>
              </a:ext>
            </a:extLst>
          </p:cNvPr>
          <p:cNvSpPr txBox="1"/>
          <p:nvPr/>
        </p:nvSpPr>
        <p:spPr>
          <a:xfrm>
            <a:off x="4724400" y="32004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1" name="Picture 12">
            <a:extLst>
              <a:ext uri="{FF2B5EF4-FFF2-40B4-BE49-F238E27FC236}">
                <a16:creationId xmlns:a16="http://schemas.microsoft.com/office/drawing/2014/main" id="{D27B5591-AFB9-5949-6F79-28C1BB21A755}"/>
              </a:ext>
            </a:extLst>
          </p:cNvPr>
          <p:cNvPicPr>
            <a:picLocks noChangeAspect="1"/>
          </p:cNvPicPr>
          <p:nvPr/>
        </p:nvPicPr>
        <p:blipFill>
          <a:blip r:embed="rId4"/>
          <a:stretch>
            <a:fillRect/>
          </a:stretch>
        </p:blipFill>
        <p:spPr>
          <a:xfrm>
            <a:off x="10987805" y="95380"/>
            <a:ext cx="1009650" cy="1009650"/>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BC60-E77D-EAB9-2D21-B9DBB01EDA05}"/>
              </a:ext>
            </a:extLst>
          </p:cNvPr>
          <p:cNvSpPr>
            <a:spLocks noGrp="1"/>
          </p:cNvSpPr>
          <p:nvPr>
            <p:ph type="title"/>
          </p:nvPr>
        </p:nvSpPr>
        <p:spPr>
          <a:xfrm>
            <a:off x="815110" y="990557"/>
            <a:ext cx="10063118" cy="835111"/>
          </a:xfrm>
        </p:spPr>
        <p:txBody>
          <a:bodyPr/>
          <a:lstStyle/>
          <a:p>
            <a:pPr algn="ctr"/>
            <a:r>
              <a:rPr lang="en-US" b="1" dirty="0"/>
              <a:t>Guest</a:t>
            </a:r>
          </a:p>
        </p:txBody>
      </p:sp>
      <p:sp>
        <p:nvSpPr>
          <p:cNvPr id="4" name="Content Placeholder 3">
            <a:extLst>
              <a:ext uri="{FF2B5EF4-FFF2-40B4-BE49-F238E27FC236}">
                <a16:creationId xmlns:a16="http://schemas.microsoft.com/office/drawing/2014/main" id="{97753142-C61C-56F8-83D3-60E19334240B}"/>
              </a:ext>
            </a:extLst>
          </p:cNvPr>
          <p:cNvSpPr>
            <a:spLocks noGrp="1"/>
          </p:cNvSpPr>
          <p:nvPr>
            <p:ph idx="1"/>
          </p:nvPr>
        </p:nvSpPr>
        <p:spPr>
          <a:xfrm>
            <a:off x="819077" y="1938237"/>
            <a:ext cx="10052679" cy="4307034"/>
          </a:xfrm>
        </p:spPr>
        <p:txBody>
          <a:bodyPr vert="horz" lIns="91440" tIns="45720" rIns="91440" bIns="45720" rtlCol="0" anchor="t">
            <a:normAutofit/>
          </a:bodyPr>
          <a:lstStyle/>
          <a:p>
            <a:pPr marL="342900" indent="-342900" algn="just">
              <a:buFont typeface="Arial,Sans-Serif" panose="020B0604020202020204" pitchFamily="34" charset="0"/>
              <a:buChar char="•"/>
            </a:pPr>
            <a:r>
              <a:rPr lang="en-US" b="1" dirty="0">
                <a:solidFill>
                  <a:srgbClr val="000000"/>
                </a:solidFill>
                <a:ea typeface="+mn-lt"/>
                <a:cs typeface="+mn-lt"/>
              </a:rPr>
              <a:t>Safety and Trust:</a:t>
            </a:r>
            <a:r>
              <a:rPr lang="en-US" dirty="0">
                <a:solidFill>
                  <a:srgbClr val="000000"/>
                </a:solidFill>
                <a:ea typeface="+mn-lt"/>
                <a:cs typeface="+mn-lt"/>
              </a:rPr>
              <a:t> Safety measures such as host identity verification, guest reviews, is used for building trust and ensuring a secure experience for guests.</a:t>
            </a:r>
            <a:endParaRPr lang="en-US"/>
          </a:p>
          <a:p>
            <a:pPr marL="342900" indent="-342900" algn="just">
              <a:buFont typeface="Arial,Sans-Serif" panose="020B0604020202020204" pitchFamily="34" charset="0"/>
              <a:buChar char="•"/>
            </a:pPr>
            <a:r>
              <a:rPr lang="en-US" b="1" dirty="0">
                <a:solidFill>
                  <a:srgbClr val="000000"/>
                </a:solidFill>
                <a:ea typeface="+mn-lt"/>
                <a:cs typeface="+mn-lt"/>
              </a:rPr>
              <a:t>Data Privacy and Compliance:</a:t>
            </a:r>
            <a:r>
              <a:rPr lang="en-US" dirty="0">
                <a:solidFill>
                  <a:srgbClr val="000000"/>
                </a:solidFill>
                <a:ea typeface="+mn-lt"/>
                <a:cs typeface="+mn-lt"/>
              </a:rPr>
              <a:t> Data privacy policies and compliance ensures that guest information is handled responsibly.</a:t>
            </a:r>
          </a:p>
          <a:p>
            <a:pPr marL="342900" indent="-342900" algn="just">
              <a:buFont typeface="Arial,Sans-Serif" panose="020B0604020202020204" pitchFamily="34" charset="0"/>
              <a:buChar char="•"/>
            </a:pPr>
            <a:r>
              <a:rPr lang="en-US" b="1" dirty="0">
                <a:ea typeface="+mn-lt"/>
                <a:cs typeface="+mn-lt"/>
              </a:rPr>
              <a:t>Analytics and Travel Insights:</a:t>
            </a:r>
            <a:r>
              <a:rPr lang="en-US" dirty="0">
                <a:solidFill>
                  <a:srgbClr val="000000"/>
                </a:solidFill>
                <a:ea typeface="+mn-lt"/>
                <a:cs typeface="+mn-lt"/>
              </a:rPr>
              <a:t> Data and insights provided to guests, such as travel history, preferences, and recommendations, helps guests to make informed decisions for future trips.</a:t>
            </a:r>
          </a:p>
        </p:txBody>
      </p:sp>
      <p:sp>
        <p:nvSpPr>
          <p:cNvPr id="5" name="Footer Placeholder 4">
            <a:extLst>
              <a:ext uri="{FF2B5EF4-FFF2-40B4-BE49-F238E27FC236}">
                <a16:creationId xmlns:a16="http://schemas.microsoft.com/office/drawing/2014/main" id="{A4BAE37D-03D5-5807-F3CF-7D0EEE6729C7}"/>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8C9E441D-457A-FD72-C04C-40EB89CC8C1F}"/>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1442675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Technologies</a:t>
            </a:r>
          </a:p>
        </p:txBody>
      </p:sp>
    </p:spTree>
    <p:extLst>
      <p:ext uri="{BB962C8B-B14F-4D97-AF65-F5344CB8AC3E}">
        <p14:creationId xmlns:p14="http://schemas.microsoft.com/office/powerpoint/2010/main" val="335761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8C57A8-74BA-96C4-8D60-17912E55B4AD}"/>
              </a:ext>
            </a:extLst>
          </p:cNvPr>
          <p:cNvSpPr>
            <a:spLocks noGrp="1"/>
          </p:cNvSpPr>
          <p:nvPr>
            <p:ph idx="1"/>
          </p:nvPr>
        </p:nvSpPr>
        <p:spPr>
          <a:xfrm>
            <a:off x="4696972" y="1655082"/>
            <a:ext cx="6335969" cy="4266968"/>
          </a:xfrm>
        </p:spPr>
        <p:txBody>
          <a:bodyPr>
            <a:normAutofit/>
          </a:bodyPr>
          <a:lstStyle/>
          <a:p>
            <a:pPr marL="342900" indent="-342900">
              <a:buFont typeface="Arial" panose="020B0604020202020204" pitchFamily="34" charset="0"/>
              <a:buChar char="•"/>
            </a:pPr>
            <a:r>
              <a:rPr lang="en-US" b="1" dirty="0"/>
              <a:t>Next.js 13</a:t>
            </a:r>
            <a:r>
              <a:rPr lang="en-US" dirty="0"/>
              <a:t> with file-based routing for easy development</a:t>
            </a:r>
          </a:p>
          <a:p>
            <a:pPr marL="342900" indent="-342900">
              <a:buFont typeface="Arial" panose="020B0604020202020204" pitchFamily="34" charset="0"/>
              <a:buChar char="•"/>
            </a:pPr>
            <a:r>
              <a:rPr lang="en-US" b="1" dirty="0"/>
              <a:t>Tailwind CSS </a:t>
            </a:r>
            <a:r>
              <a:rPr lang="en-US" dirty="0"/>
              <a:t>for fast and responsive styling</a:t>
            </a:r>
          </a:p>
          <a:p>
            <a:pPr marL="342900" indent="-342900">
              <a:buFont typeface="Arial" panose="020B0604020202020204" pitchFamily="34" charset="0"/>
              <a:buChar char="•"/>
            </a:pPr>
            <a:r>
              <a:rPr lang="en-US" b="1" dirty="0"/>
              <a:t>Prisma ORM </a:t>
            </a:r>
            <a:r>
              <a:rPr lang="en-US" dirty="0"/>
              <a:t>for efficient database management</a:t>
            </a:r>
          </a:p>
          <a:p>
            <a:pPr marL="342900" indent="-342900">
              <a:buFont typeface="Arial" panose="020B0604020202020204" pitchFamily="34" charset="0"/>
              <a:buChar char="•"/>
            </a:pPr>
            <a:r>
              <a:rPr lang="en-US" b="1" dirty="0"/>
              <a:t>NextAuth.js</a:t>
            </a:r>
            <a:r>
              <a:rPr lang="en-US" dirty="0"/>
              <a:t> for seamless authentication</a:t>
            </a:r>
          </a:p>
          <a:p>
            <a:pPr marL="342900" indent="-342900">
              <a:buFont typeface="Arial" panose="020B0604020202020204" pitchFamily="34" charset="0"/>
              <a:buChar char="•"/>
            </a:pPr>
            <a:r>
              <a:rPr lang="en-US" b="1" dirty="0" err="1"/>
              <a:t>Cloudinary</a:t>
            </a:r>
            <a:r>
              <a:rPr lang="en-US" dirty="0"/>
              <a:t> for image and video management</a:t>
            </a:r>
          </a:p>
          <a:p>
            <a:pPr marL="342900" indent="-342900">
              <a:buFont typeface="Arial" panose="020B0604020202020204" pitchFamily="34" charset="0"/>
              <a:buChar char="•"/>
            </a:pPr>
            <a:r>
              <a:rPr lang="en-US" b="1" dirty="0"/>
              <a:t>SWR</a:t>
            </a:r>
            <a:r>
              <a:rPr lang="en-US" dirty="0"/>
              <a:t> for fast data fetching and caching</a:t>
            </a:r>
          </a:p>
          <a:p>
            <a:pPr marL="342900" indent="-342900">
              <a:buFont typeface="Arial" panose="020B0604020202020204" pitchFamily="34" charset="0"/>
              <a:buChar char="•"/>
            </a:pPr>
            <a:r>
              <a:rPr lang="en-US" b="1" dirty="0"/>
              <a:t>TypeScript</a:t>
            </a:r>
            <a:r>
              <a:rPr lang="en-US" dirty="0"/>
              <a:t> for static typing</a:t>
            </a:r>
          </a:p>
          <a:p>
            <a:pPr marL="342900" indent="-342900">
              <a:buFont typeface="Arial" panose="020B0604020202020204" pitchFamily="34" charset="0"/>
              <a:buChar char="•"/>
            </a:pPr>
            <a:r>
              <a:rPr lang="en-US" b="1" dirty="0"/>
              <a:t>MongoDB</a:t>
            </a:r>
            <a:r>
              <a:rPr lang="en-US" dirty="0"/>
              <a:t> as a database</a:t>
            </a:r>
          </a:p>
        </p:txBody>
      </p:sp>
      <p:sp>
        <p:nvSpPr>
          <p:cNvPr id="5" name="Footer Placeholder 4">
            <a:extLst>
              <a:ext uri="{FF2B5EF4-FFF2-40B4-BE49-F238E27FC236}">
                <a16:creationId xmlns:a16="http://schemas.microsoft.com/office/drawing/2014/main" id="{852E6CA7-53DA-2732-59B0-C54ACDEAFBB6}"/>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C3F9186E-C173-DD14-46AC-E126DFA49CBD}"/>
              </a:ext>
            </a:extLst>
          </p:cNvPr>
          <p:cNvSpPr>
            <a:spLocks noGrp="1"/>
          </p:cNvSpPr>
          <p:nvPr>
            <p:ph type="sldNum" sz="quarter" idx="12"/>
          </p:nvPr>
        </p:nvSpPr>
        <p:spPr/>
        <p:txBody>
          <a:bodyPr/>
          <a:lstStyle/>
          <a:p>
            <a:fld id="{D8DA9DAA-006C-4F4B-980E-E3DF019B24E2}" type="slidenum">
              <a:rPr lang="en-US" dirty="0" smtClean="0"/>
              <a:pPr/>
              <a:t>12</a:t>
            </a:fld>
            <a:endParaRPr lang="en-US" dirty="0"/>
          </a:p>
        </p:txBody>
      </p:sp>
      <p:pic>
        <p:nvPicPr>
          <p:cNvPr id="29" name="Picture 30" descr="Free Images : computer, work, screen, working, technology, number ...">
            <a:extLst>
              <a:ext uri="{FF2B5EF4-FFF2-40B4-BE49-F238E27FC236}">
                <a16:creationId xmlns:a16="http://schemas.microsoft.com/office/drawing/2014/main" id="{246BECD9-0355-3687-BDAF-183AD20B6C7E}"/>
              </a:ext>
            </a:extLst>
          </p:cNvPr>
          <p:cNvPicPr>
            <a:picLocks noGrp="1" noChangeAspect="1"/>
          </p:cNvPicPr>
          <p:nvPr>
            <p:ph type="pic" sz="quarter" idx="13"/>
          </p:nvPr>
        </p:nvPicPr>
        <p:blipFill>
          <a:blip r:embed="rId2"/>
          <a:srcRect l="16662" r="16662"/>
          <a:stretch/>
        </p:blipFill>
        <p:spPr>
          <a:xfrm>
            <a:off x="228623" y="1655082"/>
            <a:ext cx="4266960" cy="4266968"/>
          </a:xfrm>
        </p:spPr>
      </p:pic>
    </p:spTree>
    <p:extLst>
      <p:ext uri="{BB962C8B-B14F-4D97-AF65-F5344CB8AC3E}">
        <p14:creationId xmlns:p14="http://schemas.microsoft.com/office/powerpoint/2010/main" val="1258922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Requirements</a:t>
            </a:r>
            <a:endParaRPr lang="en-US" dirty="0" err="1"/>
          </a:p>
        </p:txBody>
      </p:sp>
    </p:spTree>
    <p:extLst>
      <p:ext uri="{BB962C8B-B14F-4D97-AF65-F5344CB8AC3E}">
        <p14:creationId xmlns:p14="http://schemas.microsoft.com/office/powerpoint/2010/main" val="121077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5186B-F0D6-D31E-6AD0-4CFE0E4E0D42}"/>
              </a:ext>
            </a:extLst>
          </p:cNvPr>
          <p:cNvSpPr>
            <a:spLocks noGrp="1"/>
          </p:cNvSpPr>
          <p:nvPr>
            <p:ph type="title"/>
          </p:nvPr>
        </p:nvSpPr>
        <p:spPr>
          <a:xfrm>
            <a:off x="4698179" y="1042749"/>
            <a:ext cx="6190488" cy="490645"/>
          </a:xfrm>
        </p:spPr>
        <p:txBody>
          <a:bodyPr>
            <a:normAutofit/>
          </a:bodyPr>
          <a:lstStyle/>
          <a:p>
            <a:pPr algn="ctr"/>
            <a:r>
              <a:rPr lang="en-US" sz="2600" b="1" dirty="0"/>
              <a:t>Software Requirements</a:t>
            </a:r>
          </a:p>
        </p:txBody>
      </p:sp>
      <p:sp>
        <p:nvSpPr>
          <p:cNvPr id="4" name="Content Placeholder 3">
            <a:extLst>
              <a:ext uri="{FF2B5EF4-FFF2-40B4-BE49-F238E27FC236}">
                <a16:creationId xmlns:a16="http://schemas.microsoft.com/office/drawing/2014/main" id="{AC8C57A8-74BA-96C4-8D60-17912E55B4AD}"/>
              </a:ext>
            </a:extLst>
          </p:cNvPr>
          <p:cNvSpPr>
            <a:spLocks noGrp="1"/>
          </p:cNvSpPr>
          <p:nvPr>
            <p:ph idx="1"/>
          </p:nvPr>
        </p:nvSpPr>
        <p:spPr>
          <a:xfrm>
            <a:off x="4691707" y="1625085"/>
            <a:ext cx="6190488" cy="2240239"/>
          </a:xfrm>
        </p:spPr>
        <p:txBody>
          <a:bodyPr vert="horz" lIns="91440" tIns="45720" rIns="91440" bIns="45720" rtlCol="0" anchor="t">
            <a:normAutofit/>
          </a:bodyPr>
          <a:lstStyle/>
          <a:p>
            <a:pPr marL="342900" indent="-342900">
              <a:buChar char="•"/>
            </a:pPr>
            <a:r>
              <a:rPr lang="en-US" sz="1800" b="1" dirty="0"/>
              <a:t>Frontend Tools:</a:t>
            </a:r>
            <a:r>
              <a:rPr lang="en-US" sz="1800" dirty="0"/>
              <a:t> Next </a:t>
            </a:r>
            <a:r>
              <a:rPr lang="en-US" sz="1800" dirty="0" err="1"/>
              <a:t>Js</a:t>
            </a:r>
            <a:r>
              <a:rPr lang="en-US" sz="1800" dirty="0"/>
              <a:t>, Tailwind CSS, TypeScript</a:t>
            </a:r>
          </a:p>
          <a:p>
            <a:pPr marL="342900" indent="-342900">
              <a:buChar char="•"/>
            </a:pPr>
            <a:r>
              <a:rPr lang="en-US" sz="1800" b="1" dirty="0"/>
              <a:t>Database: </a:t>
            </a:r>
            <a:r>
              <a:rPr lang="en-US" sz="1800" dirty="0"/>
              <a:t>Mongo DB</a:t>
            </a:r>
          </a:p>
          <a:p>
            <a:pPr marL="342900" indent="-342900">
              <a:buChar char="•"/>
            </a:pPr>
            <a:r>
              <a:rPr lang="en-US" sz="1800" b="1" dirty="0"/>
              <a:t>ORM:</a:t>
            </a:r>
            <a:r>
              <a:rPr lang="en-US" sz="1800" dirty="0"/>
              <a:t> Prisma </a:t>
            </a:r>
          </a:p>
          <a:p>
            <a:pPr marL="342900" indent="-342900">
              <a:buChar char="•"/>
            </a:pPr>
            <a:r>
              <a:rPr lang="en-US" sz="1800" b="1" dirty="0"/>
              <a:t>OS:</a:t>
            </a:r>
            <a:r>
              <a:rPr lang="en-US" sz="1800" dirty="0"/>
              <a:t> Windows</a:t>
            </a:r>
          </a:p>
          <a:p>
            <a:pPr marL="342900" indent="-342900">
              <a:buChar char="•"/>
            </a:pPr>
            <a:r>
              <a:rPr lang="en-US" sz="1800" b="1" dirty="0"/>
              <a:t>Browser: </a:t>
            </a:r>
            <a:r>
              <a:rPr lang="en-US" sz="1800" dirty="0"/>
              <a:t>Google Chrome, Mozilla Firefox etc.</a:t>
            </a:r>
          </a:p>
        </p:txBody>
      </p:sp>
      <p:sp>
        <p:nvSpPr>
          <p:cNvPr id="5" name="Footer Placeholder 4">
            <a:extLst>
              <a:ext uri="{FF2B5EF4-FFF2-40B4-BE49-F238E27FC236}">
                <a16:creationId xmlns:a16="http://schemas.microsoft.com/office/drawing/2014/main" id="{852E6CA7-53DA-2732-59B0-C54ACDEAFBB6}"/>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C3F9186E-C173-DD14-46AC-E126DFA49CBD}"/>
              </a:ext>
            </a:extLst>
          </p:cNvPr>
          <p:cNvSpPr>
            <a:spLocks noGrp="1"/>
          </p:cNvSpPr>
          <p:nvPr>
            <p:ph type="sldNum" sz="quarter" idx="12"/>
          </p:nvPr>
        </p:nvSpPr>
        <p:spPr/>
        <p:txBody>
          <a:bodyPr/>
          <a:lstStyle/>
          <a:p>
            <a:fld id="{D8DA9DAA-006C-4F4B-980E-E3DF019B24E2}" type="slidenum">
              <a:rPr lang="en-US" dirty="0" smtClean="0"/>
              <a:pPr/>
              <a:t>14</a:t>
            </a:fld>
            <a:endParaRPr lang="en-US" dirty="0"/>
          </a:p>
        </p:txBody>
      </p:sp>
      <p:pic>
        <p:nvPicPr>
          <p:cNvPr id="8" name="Picture 8">
            <a:extLst>
              <a:ext uri="{FF2B5EF4-FFF2-40B4-BE49-F238E27FC236}">
                <a16:creationId xmlns:a16="http://schemas.microsoft.com/office/drawing/2014/main" id="{C3451EB7-5F03-67AD-98C9-1E9A196B13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1852" r="21852"/>
          <a:stretch/>
        </p:blipFill>
        <p:spPr>
          <a:xfrm>
            <a:off x="249238" y="1592263"/>
            <a:ext cx="4267200" cy="4267200"/>
          </a:xfrm>
        </p:spPr>
      </p:pic>
      <p:sp>
        <p:nvSpPr>
          <p:cNvPr id="12" name="Title 2">
            <a:extLst>
              <a:ext uri="{FF2B5EF4-FFF2-40B4-BE49-F238E27FC236}">
                <a16:creationId xmlns:a16="http://schemas.microsoft.com/office/drawing/2014/main" id="{369C9D1C-72A4-B0CC-E3CF-36E1DC0CD5E1}"/>
              </a:ext>
            </a:extLst>
          </p:cNvPr>
          <p:cNvSpPr txBox="1">
            <a:spLocks/>
          </p:cNvSpPr>
          <p:nvPr/>
        </p:nvSpPr>
        <p:spPr>
          <a:xfrm>
            <a:off x="4704441" y="3888245"/>
            <a:ext cx="6190488" cy="51152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en-US" sz="2700" b="1" dirty="0"/>
              <a:t>Hardware Requirements</a:t>
            </a:r>
            <a:endParaRPr lang="en-US" sz="2700" b="1"/>
          </a:p>
        </p:txBody>
      </p:sp>
      <p:graphicFrame>
        <p:nvGraphicFramePr>
          <p:cNvPr id="16" name="Table 16">
            <a:extLst>
              <a:ext uri="{FF2B5EF4-FFF2-40B4-BE49-F238E27FC236}">
                <a16:creationId xmlns:a16="http://schemas.microsoft.com/office/drawing/2014/main" id="{B2886D2C-3790-A0F7-196F-2F31DBC91235}"/>
              </a:ext>
            </a:extLst>
          </p:cNvPr>
          <p:cNvGraphicFramePr>
            <a:graphicFrameLocks noGrp="1"/>
          </p:cNvGraphicFramePr>
          <p:nvPr>
            <p:extLst>
              <p:ext uri="{D42A27DB-BD31-4B8C-83A1-F6EECF244321}">
                <p14:modId xmlns:p14="http://schemas.microsoft.com/office/powerpoint/2010/main" val="1190349699"/>
              </p:ext>
            </p:extLst>
          </p:nvPr>
        </p:nvGraphicFramePr>
        <p:xfrm>
          <a:off x="4840474" y="4626322"/>
          <a:ext cx="6489302" cy="1822797"/>
        </p:xfrm>
        <a:graphic>
          <a:graphicData uri="http://schemas.openxmlformats.org/drawingml/2006/table">
            <a:tbl>
              <a:tblPr firstRow="1" bandRow="1">
                <a:tableStyleId>{2D5ABB26-0587-4C30-8999-92F81FD0307C}</a:tableStyleId>
              </a:tblPr>
              <a:tblGrid>
                <a:gridCol w="3244651">
                  <a:extLst>
                    <a:ext uri="{9D8B030D-6E8A-4147-A177-3AD203B41FA5}">
                      <a16:colId xmlns:a16="http://schemas.microsoft.com/office/drawing/2014/main" val="3654156353"/>
                    </a:ext>
                  </a:extLst>
                </a:gridCol>
                <a:gridCol w="3244651">
                  <a:extLst>
                    <a:ext uri="{9D8B030D-6E8A-4147-A177-3AD203B41FA5}">
                      <a16:colId xmlns:a16="http://schemas.microsoft.com/office/drawing/2014/main" val="2374505040"/>
                    </a:ext>
                  </a:extLst>
                </a:gridCol>
              </a:tblGrid>
              <a:tr h="1822797">
                <a:tc>
                  <a:txBody>
                    <a:bodyPr/>
                    <a:lstStyle/>
                    <a:p>
                      <a:pPr marL="285750" indent="-285750">
                        <a:buFont typeface="Arial"/>
                        <a:buChar char="•"/>
                      </a:pPr>
                      <a:r>
                        <a:rPr lang="en-US" b="1" dirty="0"/>
                        <a:t>Host Configuration</a:t>
                      </a:r>
                    </a:p>
                    <a:p>
                      <a:pPr lvl="0">
                        <a:buNone/>
                      </a:pPr>
                      <a:endParaRPr lang="en-US" dirty="0"/>
                    </a:p>
                    <a:p>
                      <a:pPr marL="285750" lvl="0" indent="-285750">
                        <a:buFont typeface="Arial"/>
                        <a:buChar char="•"/>
                      </a:pPr>
                      <a:r>
                        <a:rPr lang="en-US" dirty="0"/>
                        <a:t>Processor: 2.20GHz</a:t>
                      </a:r>
                    </a:p>
                    <a:p>
                      <a:pPr marL="285750" lvl="0" indent="-285750">
                        <a:buFont typeface="Arial"/>
                        <a:buChar char="•"/>
                      </a:pPr>
                      <a:r>
                        <a:rPr lang="en-US" dirty="0"/>
                        <a:t>RAM: 8GB</a:t>
                      </a:r>
                    </a:p>
                    <a:p>
                      <a:pPr marL="285750" lvl="0" indent="-285750">
                        <a:buFont typeface="Arial"/>
                        <a:buChar char="•"/>
                      </a:pPr>
                      <a:r>
                        <a:rPr lang="en-US" dirty="0"/>
                        <a:t>Hard Disk: 1TB free space</a:t>
                      </a:r>
                    </a:p>
                  </a:txBody>
                  <a:tcPr/>
                </a:tc>
                <a:tc>
                  <a:txBody>
                    <a:bodyPr/>
                    <a:lstStyle/>
                    <a:p>
                      <a:pPr marL="285750" indent="-285750">
                        <a:buFont typeface="Arial"/>
                        <a:buChar char="•"/>
                      </a:pPr>
                      <a:r>
                        <a:rPr lang="en-US" b="1" dirty="0"/>
                        <a:t>Guest Configuration</a:t>
                      </a:r>
                    </a:p>
                    <a:p>
                      <a:pPr lvl="0">
                        <a:buNone/>
                      </a:pPr>
                      <a:endParaRPr lang="en-US" sz="1800" b="0" i="0" u="none" strike="noStrike" noProof="0" dirty="0">
                        <a:solidFill>
                          <a:srgbClr val="000000"/>
                        </a:solidFill>
                        <a:latin typeface="Segoe UI"/>
                      </a:endParaRPr>
                    </a:p>
                    <a:p>
                      <a:pPr marL="285750" lvl="0" indent="-285750">
                        <a:buFont typeface="Arial"/>
                        <a:buChar char="•"/>
                      </a:pPr>
                      <a:r>
                        <a:rPr lang="en-US" sz="1800" b="0" i="0" u="none" strike="noStrike" noProof="0" dirty="0">
                          <a:solidFill>
                            <a:srgbClr val="000000"/>
                          </a:solidFill>
                          <a:latin typeface="Segoe UI"/>
                        </a:rPr>
                        <a:t>Processor: 2.20GHz</a:t>
                      </a:r>
                    </a:p>
                    <a:p>
                      <a:pPr marL="285750" lvl="0" indent="-285750">
                        <a:buFont typeface="Arial"/>
                        <a:buChar char="•"/>
                      </a:pPr>
                      <a:r>
                        <a:rPr lang="en-US" sz="1800" b="0" i="0" u="none" strike="noStrike" noProof="0" dirty="0">
                          <a:solidFill>
                            <a:srgbClr val="000000"/>
                          </a:solidFill>
                          <a:latin typeface="Segoe UI"/>
                        </a:rPr>
                        <a:t>RAM: 2GB</a:t>
                      </a:r>
                    </a:p>
                    <a:p>
                      <a:pPr marL="285750" lvl="0" indent="-285750">
                        <a:buFont typeface="Arial"/>
                        <a:buChar char="•"/>
                      </a:pPr>
                      <a:r>
                        <a:rPr lang="en-US" sz="1800" b="0" i="0" u="none" strike="noStrike" noProof="0" dirty="0">
                          <a:solidFill>
                            <a:srgbClr val="000000"/>
                          </a:solidFill>
                          <a:latin typeface="Segoe UI"/>
                        </a:rPr>
                        <a:t>Hard Disk: 4GB free space</a:t>
                      </a:r>
                      <a:endParaRPr lang="en-US" dirty="0"/>
                    </a:p>
                  </a:txBody>
                  <a:tcPr/>
                </a:tc>
                <a:extLst>
                  <a:ext uri="{0D108BD9-81ED-4DB2-BD59-A6C34878D82A}">
                    <a16:rowId xmlns:a16="http://schemas.microsoft.com/office/drawing/2014/main" val="2443775298"/>
                  </a:ext>
                </a:extLst>
              </a:tr>
            </a:tbl>
          </a:graphicData>
        </a:graphic>
      </p:graphicFrame>
    </p:spTree>
    <p:extLst>
      <p:ext uri="{BB962C8B-B14F-4D97-AF65-F5344CB8AC3E}">
        <p14:creationId xmlns:p14="http://schemas.microsoft.com/office/powerpoint/2010/main" val="2704964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Diagrams</a:t>
            </a:r>
            <a:endParaRPr lang="en-US" dirty="0"/>
          </a:p>
        </p:txBody>
      </p:sp>
    </p:spTree>
    <p:extLst>
      <p:ext uri="{BB962C8B-B14F-4D97-AF65-F5344CB8AC3E}">
        <p14:creationId xmlns:p14="http://schemas.microsoft.com/office/powerpoint/2010/main" val="312416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2EAD1D-A4C7-C700-526C-6E8DD988C49A}"/>
              </a:ext>
            </a:extLst>
          </p:cNvPr>
          <p:cNvSpPr>
            <a:spLocks noGrp="1"/>
          </p:cNvSpPr>
          <p:nvPr>
            <p:ph type="title"/>
          </p:nvPr>
        </p:nvSpPr>
        <p:spPr>
          <a:xfrm>
            <a:off x="700289" y="990558"/>
            <a:ext cx="10783364" cy="1179576"/>
          </a:xfrm>
        </p:spPr>
        <p:txBody>
          <a:bodyPr vert="horz" lIns="91440" tIns="45720" rIns="91440" bIns="45720" rtlCol="0" anchor="ctr">
            <a:normAutofit/>
          </a:bodyPr>
          <a:lstStyle/>
          <a:p>
            <a:pPr algn="ctr"/>
            <a:r>
              <a:rPr lang="en-US" b="1" dirty="0"/>
              <a:t>Entity Relationship Diagram</a:t>
            </a:r>
          </a:p>
        </p:txBody>
      </p:sp>
      <p:sp>
        <p:nvSpPr>
          <p:cNvPr id="5" name="Footer Placeholder 4">
            <a:extLst>
              <a:ext uri="{FF2B5EF4-FFF2-40B4-BE49-F238E27FC236}">
                <a16:creationId xmlns:a16="http://schemas.microsoft.com/office/drawing/2014/main" id="{FAF54C50-0F3D-51AA-8306-AC10D2A9EADD}"/>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B67EC3FA-DE7D-DDA0-B8E4-A75CC328B1B7}"/>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8" name="Picture Placeholder 8" descr="mountains at sunset">
            <a:extLst>
              <a:ext uri="{FF2B5EF4-FFF2-40B4-BE49-F238E27FC236}">
                <a16:creationId xmlns:a16="http://schemas.microsoft.com/office/drawing/2014/main" id="{45D12A13-E698-670F-9C85-6590250D10EF}"/>
              </a:ext>
            </a:extLst>
          </p:cNvPr>
          <p:cNvPicPr>
            <a:picLocks noChangeAspect="1"/>
          </p:cNvPicPr>
          <p:nvPr/>
        </p:nvPicPr>
        <p:blipFill rotWithShape="1">
          <a:blip r:embed="rId2"/>
          <a:srcRect t="41" b="41"/>
          <a:stretch/>
        </p:blipFill>
        <p:spPr>
          <a:xfrm>
            <a:off x="332723" y="1067141"/>
            <a:ext cx="1032770" cy="1044144"/>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pic>
      <p:pic>
        <p:nvPicPr>
          <p:cNvPr id="10" name="Picture 10">
            <a:extLst>
              <a:ext uri="{FF2B5EF4-FFF2-40B4-BE49-F238E27FC236}">
                <a16:creationId xmlns:a16="http://schemas.microsoft.com/office/drawing/2014/main" id="{9497D196-6E52-4DC7-EE7A-1C1CEBE69C54}"/>
              </a:ext>
            </a:extLst>
          </p:cNvPr>
          <p:cNvPicPr>
            <a:picLocks noGrp="1" noChangeAspect="1"/>
          </p:cNvPicPr>
          <p:nvPr>
            <p:ph idx="1"/>
          </p:nvPr>
        </p:nvPicPr>
        <p:blipFill>
          <a:blip r:embed="rId3"/>
          <a:stretch>
            <a:fillRect/>
          </a:stretch>
        </p:blipFill>
        <p:spPr>
          <a:xfrm>
            <a:off x="1369325" y="2117236"/>
            <a:ext cx="9453348" cy="4238512"/>
          </a:xfrm>
        </p:spPr>
      </p:pic>
    </p:spTree>
    <p:extLst>
      <p:ext uri="{BB962C8B-B14F-4D97-AF65-F5344CB8AC3E}">
        <p14:creationId xmlns:p14="http://schemas.microsoft.com/office/powerpoint/2010/main" val="145011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2EAD1D-A4C7-C700-526C-6E8DD988C49A}"/>
              </a:ext>
            </a:extLst>
          </p:cNvPr>
          <p:cNvSpPr>
            <a:spLocks noGrp="1"/>
          </p:cNvSpPr>
          <p:nvPr>
            <p:ph type="title"/>
          </p:nvPr>
        </p:nvSpPr>
        <p:spPr>
          <a:xfrm>
            <a:off x="2996727" y="990558"/>
            <a:ext cx="6190488" cy="1179576"/>
          </a:xfrm>
        </p:spPr>
        <p:txBody>
          <a:bodyPr vert="horz" lIns="91440" tIns="45720" rIns="91440" bIns="45720" rtlCol="0" anchor="ctr">
            <a:normAutofit/>
          </a:bodyPr>
          <a:lstStyle/>
          <a:p>
            <a:pPr algn="ctr"/>
            <a:r>
              <a:rPr lang="en-US" b="1" dirty="0"/>
              <a:t>Class Diagram</a:t>
            </a:r>
          </a:p>
        </p:txBody>
      </p:sp>
      <p:pic>
        <p:nvPicPr>
          <p:cNvPr id="2" name="Picture 6">
            <a:extLst>
              <a:ext uri="{FF2B5EF4-FFF2-40B4-BE49-F238E27FC236}">
                <a16:creationId xmlns:a16="http://schemas.microsoft.com/office/drawing/2014/main" id="{429D8D7A-04F6-1AB2-A031-37861B17D764}"/>
              </a:ext>
            </a:extLst>
          </p:cNvPr>
          <p:cNvPicPr>
            <a:picLocks noGrp="1" noChangeAspect="1"/>
          </p:cNvPicPr>
          <p:nvPr>
            <p:ph idx="1"/>
          </p:nvPr>
        </p:nvPicPr>
        <p:blipFill>
          <a:blip r:embed="rId2"/>
          <a:stretch>
            <a:fillRect/>
          </a:stretch>
        </p:blipFill>
        <p:spPr>
          <a:xfrm>
            <a:off x="2997033" y="2175546"/>
            <a:ext cx="6192099" cy="4278489"/>
          </a:xfrm>
        </p:spPr>
      </p:pic>
      <p:sp>
        <p:nvSpPr>
          <p:cNvPr id="5" name="Footer Placeholder 4">
            <a:extLst>
              <a:ext uri="{FF2B5EF4-FFF2-40B4-BE49-F238E27FC236}">
                <a16:creationId xmlns:a16="http://schemas.microsoft.com/office/drawing/2014/main" id="{FAF54C50-0F3D-51AA-8306-AC10D2A9EADD}"/>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B67EC3FA-DE7D-DDA0-B8E4-A75CC328B1B7}"/>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0" name="Picture Placeholder 8" descr="mountains at sunset">
            <a:extLst>
              <a:ext uri="{FF2B5EF4-FFF2-40B4-BE49-F238E27FC236}">
                <a16:creationId xmlns:a16="http://schemas.microsoft.com/office/drawing/2014/main" id="{AE19894B-40BE-A812-4C50-790F583BFAFA}"/>
              </a:ext>
            </a:extLst>
          </p:cNvPr>
          <p:cNvPicPr>
            <a:picLocks noChangeAspect="1"/>
          </p:cNvPicPr>
          <p:nvPr/>
        </p:nvPicPr>
        <p:blipFill rotWithShape="1">
          <a:blip r:embed="rId3"/>
          <a:srcRect t="41" b="41"/>
          <a:stretch/>
        </p:blipFill>
        <p:spPr>
          <a:xfrm>
            <a:off x="2516365" y="1044395"/>
            <a:ext cx="1074523" cy="1085897"/>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pic>
    </p:spTree>
    <p:extLst>
      <p:ext uri="{BB962C8B-B14F-4D97-AF65-F5344CB8AC3E}">
        <p14:creationId xmlns:p14="http://schemas.microsoft.com/office/powerpoint/2010/main" val="329755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2EAD1D-A4C7-C700-526C-6E8DD988C49A}"/>
              </a:ext>
            </a:extLst>
          </p:cNvPr>
          <p:cNvSpPr>
            <a:spLocks noGrp="1"/>
          </p:cNvSpPr>
          <p:nvPr>
            <p:ph type="title"/>
          </p:nvPr>
        </p:nvSpPr>
        <p:spPr>
          <a:xfrm>
            <a:off x="2996727" y="1053188"/>
            <a:ext cx="6190488" cy="1179576"/>
          </a:xfrm>
        </p:spPr>
        <p:txBody>
          <a:bodyPr vert="horz" lIns="91440" tIns="45720" rIns="91440" bIns="45720" rtlCol="0" anchor="ctr">
            <a:normAutofit/>
          </a:bodyPr>
          <a:lstStyle/>
          <a:p>
            <a:pPr algn="ctr"/>
            <a:r>
              <a:rPr lang="en-US" sz="5000" b="1" dirty="0"/>
              <a:t>Use Case Diagram</a:t>
            </a:r>
          </a:p>
        </p:txBody>
      </p:sp>
      <p:pic>
        <p:nvPicPr>
          <p:cNvPr id="7" name="Picture 7">
            <a:extLst>
              <a:ext uri="{FF2B5EF4-FFF2-40B4-BE49-F238E27FC236}">
                <a16:creationId xmlns:a16="http://schemas.microsoft.com/office/drawing/2014/main" id="{F70FEA9C-9841-403D-A3BF-393EA0F24BDE}"/>
              </a:ext>
            </a:extLst>
          </p:cNvPr>
          <p:cNvPicPr>
            <a:picLocks noGrp="1" noChangeAspect="1"/>
          </p:cNvPicPr>
          <p:nvPr>
            <p:ph idx="1"/>
          </p:nvPr>
        </p:nvPicPr>
        <p:blipFill>
          <a:blip r:embed="rId2"/>
          <a:stretch>
            <a:fillRect/>
          </a:stretch>
        </p:blipFill>
        <p:spPr>
          <a:xfrm>
            <a:off x="2999020" y="2028103"/>
            <a:ext cx="6195302" cy="4586584"/>
          </a:xfrm>
        </p:spPr>
      </p:pic>
      <p:sp>
        <p:nvSpPr>
          <p:cNvPr id="5" name="Footer Placeholder 4">
            <a:extLst>
              <a:ext uri="{FF2B5EF4-FFF2-40B4-BE49-F238E27FC236}">
                <a16:creationId xmlns:a16="http://schemas.microsoft.com/office/drawing/2014/main" id="{FAF54C50-0F3D-51AA-8306-AC10D2A9EADD}"/>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B67EC3FA-DE7D-DDA0-B8E4-A75CC328B1B7}"/>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
        <p:nvSpPr>
          <p:cNvPr id="2" name="TextBox 1">
            <a:extLst>
              <a:ext uri="{FF2B5EF4-FFF2-40B4-BE49-F238E27FC236}">
                <a16:creationId xmlns:a16="http://schemas.microsoft.com/office/drawing/2014/main" id="{161398AA-8598-00D3-4BB5-25389644DC82}"/>
              </a:ext>
            </a:extLst>
          </p:cNvPr>
          <p:cNvSpPr txBox="1"/>
          <p:nvPr/>
        </p:nvSpPr>
        <p:spPr>
          <a:xfrm>
            <a:off x="4724400" y="32004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Placeholder 8" descr="mountains at sunset">
            <a:extLst>
              <a:ext uri="{FF2B5EF4-FFF2-40B4-BE49-F238E27FC236}">
                <a16:creationId xmlns:a16="http://schemas.microsoft.com/office/drawing/2014/main" id="{270A8F0E-F63B-3695-2A64-8610F20DCCFF}"/>
              </a:ext>
            </a:extLst>
          </p:cNvPr>
          <p:cNvPicPr>
            <a:picLocks noChangeAspect="1"/>
          </p:cNvPicPr>
          <p:nvPr/>
        </p:nvPicPr>
        <p:blipFill rotWithShape="1">
          <a:blip r:embed="rId3"/>
          <a:srcRect t="41" b="41"/>
          <a:stretch/>
        </p:blipFill>
        <p:spPr>
          <a:xfrm>
            <a:off x="2027321" y="1054833"/>
            <a:ext cx="980578" cy="991952"/>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pic>
    </p:spTree>
    <p:extLst>
      <p:ext uri="{BB962C8B-B14F-4D97-AF65-F5344CB8AC3E}">
        <p14:creationId xmlns:p14="http://schemas.microsoft.com/office/powerpoint/2010/main" val="364911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Screenshots</a:t>
            </a:r>
            <a:endParaRPr lang="en-US" dirty="0"/>
          </a:p>
        </p:txBody>
      </p:sp>
    </p:spTree>
    <p:extLst>
      <p:ext uri="{BB962C8B-B14F-4D97-AF65-F5344CB8AC3E}">
        <p14:creationId xmlns:p14="http://schemas.microsoft.com/office/powerpoint/2010/main" val="3621339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6100635" y="1707633"/>
            <a:ext cx="5833872" cy="3629583"/>
          </a:xfrm>
        </p:spPr>
        <p:txBody>
          <a:bodyPr vert="horz" lIns="91440" tIns="45720" rIns="91440" bIns="45720" rtlCol="0" anchor="ctr">
            <a:noAutofit/>
          </a:bodyPr>
          <a:lstStyle/>
          <a:p>
            <a:pPr marL="342900" indent="-342900" algn="l">
              <a:buChar char="•"/>
            </a:pPr>
            <a:r>
              <a:rPr lang="en-US" sz="2800" b="1" dirty="0">
                <a:latin typeface="Univers"/>
                <a:ea typeface="Verdana"/>
              </a:rPr>
              <a:t>Mentor</a:t>
            </a:r>
            <a:r>
              <a:rPr lang="en-US" sz="2800" dirty="0">
                <a:latin typeface="Univers"/>
                <a:ea typeface="Verdana"/>
              </a:rPr>
              <a:t>: </a:t>
            </a:r>
            <a:r>
              <a:rPr lang="en-US" sz="2400" dirty="0">
                <a:latin typeface="Univers"/>
                <a:ea typeface="Verdana"/>
              </a:rPr>
              <a:t>Prof. Hitesh Patel</a:t>
            </a:r>
          </a:p>
          <a:p>
            <a:pPr marL="342900" indent="-342900" algn="l">
              <a:buChar char="•"/>
            </a:pPr>
            <a:r>
              <a:rPr lang="en-US" sz="2800" b="1" dirty="0">
                <a:latin typeface="Univers"/>
                <a:ea typeface="Verdana"/>
              </a:rPr>
              <a:t>Group</a:t>
            </a:r>
            <a:r>
              <a:rPr lang="en-US" sz="2800" dirty="0">
                <a:latin typeface="Univers"/>
                <a:ea typeface="Verdana"/>
              </a:rPr>
              <a:t>: </a:t>
            </a:r>
            <a:r>
              <a:rPr lang="en-US" sz="2400" dirty="0">
                <a:latin typeface="Univers"/>
                <a:ea typeface="Verdana"/>
              </a:rPr>
              <a:t>G46</a:t>
            </a:r>
          </a:p>
          <a:p>
            <a:pPr marL="342900" indent="-342900" algn="l">
              <a:buFont typeface="Arial" panose="020B0604020202020204" pitchFamily="34" charset="0"/>
              <a:buChar char="•"/>
            </a:pPr>
            <a:r>
              <a:rPr lang="en-US" sz="2800" b="1" dirty="0">
                <a:latin typeface="Univers"/>
                <a:ea typeface="Verdana"/>
              </a:rPr>
              <a:t>Group Member</a:t>
            </a:r>
            <a:r>
              <a:rPr lang="en-US" sz="2800" dirty="0">
                <a:latin typeface="Univers"/>
                <a:ea typeface="Verdana"/>
              </a:rPr>
              <a:t>: </a:t>
            </a:r>
          </a:p>
          <a:p>
            <a:pPr lvl="1" algn="l"/>
            <a:r>
              <a:rPr lang="en-US" dirty="0">
                <a:solidFill>
                  <a:schemeClr val="bg1"/>
                </a:solidFill>
              </a:rPr>
              <a:t>Keshvi Patel</a:t>
            </a:r>
          </a:p>
          <a:p>
            <a:pPr lvl="1" algn="l"/>
            <a:r>
              <a:rPr lang="en-US" dirty="0">
                <a:solidFill>
                  <a:schemeClr val="bg1"/>
                </a:solidFill>
              </a:rPr>
              <a:t>Tejas Patel</a:t>
            </a:r>
          </a:p>
          <a:p>
            <a:pPr lvl="1" algn="l"/>
            <a:r>
              <a:rPr lang="en-US" dirty="0">
                <a:solidFill>
                  <a:schemeClr val="bg1"/>
                </a:solidFill>
              </a:rPr>
              <a:t>Tirth Patel</a:t>
            </a:r>
          </a:p>
          <a:p>
            <a:pPr lvl="1" algn="l"/>
            <a:r>
              <a:rPr lang="en-US" dirty="0">
                <a:solidFill>
                  <a:schemeClr val="bg1"/>
                </a:solidFill>
              </a:rPr>
              <a:t>Vishakha Rajput</a:t>
            </a:r>
          </a:p>
          <a:p>
            <a:pPr algn="l"/>
            <a:endParaRPr lang="en-US" sz="2800"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err="1"/>
              <a:t>Renteasy</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2" name="TextBox 1">
            <a:extLst>
              <a:ext uri="{FF2B5EF4-FFF2-40B4-BE49-F238E27FC236}">
                <a16:creationId xmlns:a16="http://schemas.microsoft.com/office/drawing/2014/main" id="{79F130CA-793A-7562-5CC4-66DBB77E1C1A}"/>
              </a:ext>
            </a:extLst>
          </p:cNvPr>
          <p:cNvSpPr txBox="1"/>
          <p:nvPr/>
        </p:nvSpPr>
        <p:spPr>
          <a:xfrm>
            <a:off x="4724400" y="32004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1FA28C7E-223A-3AC1-3C87-4DED1787450E}"/>
              </a:ext>
            </a:extLst>
          </p:cNvPr>
          <p:cNvSpPr txBox="1"/>
          <p:nvPr/>
        </p:nvSpPr>
        <p:spPr>
          <a:xfrm>
            <a:off x="4724400" y="32004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1" name="Picture 11">
            <a:extLst>
              <a:ext uri="{FF2B5EF4-FFF2-40B4-BE49-F238E27FC236}">
                <a16:creationId xmlns:a16="http://schemas.microsoft.com/office/drawing/2014/main" id="{8D874B40-6921-9461-ADC8-D02F089A1A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53655" y="2685421"/>
            <a:ext cx="3812274" cy="32613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3082002-BE47-F083-AF5D-43B252F61DD9}"/>
              </a:ext>
            </a:extLst>
          </p:cNvPr>
          <p:cNvPicPr>
            <a:picLocks noGrp="1" noChangeAspect="1"/>
          </p:cNvPicPr>
          <p:nvPr>
            <p:ph idx="1"/>
          </p:nvPr>
        </p:nvPicPr>
        <p:blipFill>
          <a:blip r:embed="rId2"/>
          <a:stretch>
            <a:fillRect/>
          </a:stretch>
        </p:blipFill>
        <p:spPr>
          <a:xfrm>
            <a:off x="432859" y="1711407"/>
            <a:ext cx="5010954" cy="41239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Footer Placeholder 4">
            <a:extLst>
              <a:ext uri="{FF2B5EF4-FFF2-40B4-BE49-F238E27FC236}">
                <a16:creationId xmlns:a16="http://schemas.microsoft.com/office/drawing/2014/main" id="{1DFE611A-7871-99EC-C7A2-7F1357D73168}"/>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1D4BECBB-3D85-25BC-3FAD-FECD4FA22A53}"/>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10" name="Picture 10">
            <a:extLst>
              <a:ext uri="{FF2B5EF4-FFF2-40B4-BE49-F238E27FC236}">
                <a16:creationId xmlns:a16="http://schemas.microsoft.com/office/drawing/2014/main" id="{A21BCDE3-F40F-2C30-E0EC-8B3210E9CFAC}"/>
              </a:ext>
            </a:extLst>
          </p:cNvPr>
          <p:cNvPicPr>
            <a:picLocks noChangeAspect="1"/>
          </p:cNvPicPr>
          <p:nvPr/>
        </p:nvPicPr>
        <p:blipFill>
          <a:blip r:embed="rId3"/>
          <a:stretch>
            <a:fillRect/>
          </a:stretch>
        </p:blipFill>
        <p:spPr>
          <a:xfrm>
            <a:off x="6091824" y="1720081"/>
            <a:ext cx="4726487" cy="41172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4575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0D53F6-B157-CF1C-8055-73D4828EC528}"/>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34DB6513-E88C-1C20-577D-7BA246B3CF52}"/>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10" name="Picture 10">
            <a:extLst>
              <a:ext uri="{FF2B5EF4-FFF2-40B4-BE49-F238E27FC236}">
                <a16:creationId xmlns:a16="http://schemas.microsoft.com/office/drawing/2014/main" id="{3139F86C-AF85-BD87-7906-E1233518F34B}"/>
              </a:ext>
            </a:extLst>
          </p:cNvPr>
          <p:cNvPicPr>
            <a:picLocks noGrp="1" noChangeAspect="1"/>
          </p:cNvPicPr>
          <p:nvPr>
            <p:ph idx="1"/>
          </p:nvPr>
        </p:nvPicPr>
        <p:blipFill>
          <a:blip r:embed="rId2"/>
          <a:stretch>
            <a:fillRect/>
          </a:stretch>
        </p:blipFill>
        <p:spPr>
          <a:xfrm>
            <a:off x="1752563" y="1645963"/>
            <a:ext cx="8697187" cy="44322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303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0F4D7A09-1D70-DF33-A91A-ED7088417BEC}"/>
              </a:ext>
            </a:extLst>
          </p:cNvPr>
          <p:cNvPicPr>
            <a:picLocks noGrp="1" noChangeAspect="1"/>
          </p:cNvPicPr>
          <p:nvPr>
            <p:ph idx="1"/>
          </p:nvPr>
        </p:nvPicPr>
        <p:blipFill>
          <a:blip r:embed="rId2"/>
          <a:stretch>
            <a:fillRect/>
          </a:stretch>
        </p:blipFill>
        <p:spPr>
          <a:xfrm>
            <a:off x="443298" y="1897210"/>
            <a:ext cx="4854379" cy="36479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Footer Placeholder 4">
            <a:extLst>
              <a:ext uri="{FF2B5EF4-FFF2-40B4-BE49-F238E27FC236}">
                <a16:creationId xmlns:a16="http://schemas.microsoft.com/office/drawing/2014/main" id="{B5732AD5-34F2-7AAB-5C49-F45DAEAAE06B}"/>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D0EA78F2-4364-7104-40C5-A3D1AB6688D6}"/>
              </a:ext>
            </a:extLst>
          </p:cNvPr>
          <p:cNvSpPr>
            <a:spLocks noGrp="1"/>
          </p:cNvSpPr>
          <p:nvPr>
            <p:ph type="sldNum" sz="quarter" idx="12"/>
          </p:nvPr>
        </p:nvSpPr>
        <p:spPr/>
        <p:txBody>
          <a:bodyPr/>
          <a:lstStyle/>
          <a:p>
            <a:fld id="{D8DA9DAA-006C-4F4B-980E-E3DF019B24E2}" type="slidenum">
              <a:rPr lang="en-US" smtClean="0"/>
              <a:pPr/>
              <a:t>22</a:t>
            </a:fld>
            <a:endParaRPr lang="en-US" dirty="0"/>
          </a:p>
        </p:txBody>
      </p:sp>
      <p:pic>
        <p:nvPicPr>
          <p:cNvPr id="9" name="Picture 7">
            <a:extLst>
              <a:ext uri="{FF2B5EF4-FFF2-40B4-BE49-F238E27FC236}">
                <a16:creationId xmlns:a16="http://schemas.microsoft.com/office/drawing/2014/main" id="{F528C4EC-1BE4-58D3-50C3-065B600A87B0}"/>
              </a:ext>
            </a:extLst>
          </p:cNvPr>
          <p:cNvPicPr>
            <a:picLocks noChangeAspect="1"/>
          </p:cNvPicPr>
          <p:nvPr/>
        </p:nvPicPr>
        <p:blipFill>
          <a:blip r:embed="rId3"/>
          <a:stretch>
            <a:fillRect/>
          </a:stretch>
        </p:blipFill>
        <p:spPr>
          <a:xfrm>
            <a:off x="5798174" y="1896521"/>
            <a:ext cx="4927447" cy="36493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9099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References</a:t>
            </a:r>
            <a:endParaRPr lang="en-US" dirty="0"/>
          </a:p>
        </p:txBody>
      </p:sp>
    </p:spTree>
    <p:extLst>
      <p:ext uri="{BB962C8B-B14F-4D97-AF65-F5344CB8AC3E}">
        <p14:creationId xmlns:p14="http://schemas.microsoft.com/office/powerpoint/2010/main" val="371184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F301E-F948-B4C2-58D0-8D493CBF5291}"/>
              </a:ext>
            </a:extLst>
          </p:cNvPr>
          <p:cNvSpPr>
            <a:spLocks noGrp="1"/>
          </p:cNvSpPr>
          <p:nvPr>
            <p:ph type="title"/>
          </p:nvPr>
        </p:nvSpPr>
        <p:spPr>
          <a:xfrm>
            <a:off x="334946" y="1282832"/>
            <a:ext cx="6190488" cy="1179576"/>
          </a:xfrm>
        </p:spPr>
        <p:txBody>
          <a:bodyPr/>
          <a:lstStyle/>
          <a:p>
            <a:pPr algn="ctr"/>
            <a:r>
              <a:rPr lang="en-US" b="1" dirty="0"/>
              <a:t>References</a:t>
            </a:r>
          </a:p>
        </p:txBody>
      </p:sp>
      <p:sp>
        <p:nvSpPr>
          <p:cNvPr id="4" name="Content Placeholder 3">
            <a:extLst>
              <a:ext uri="{FF2B5EF4-FFF2-40B4-BE49-F238E27FC236}">
                <a16:creationId xmlns:a16="http://schemas.microsoft.com/office/drawing/2014/main" id="{6175D673-AF32-3C21-89D3-F39965F8B0F5}"/>
              </a:ext>
            </a:extLst>
          </p:cNvPr>
          <p:cNvSpPr>
            <a:spLocks noGrp="1"/>
          </p:cNvSpPr>
          <p:nvPr>
            <p:ph idx="1"/>
          </p:nvPr>
        </p:nvSpPr>
        <p:spPr>
          <a:xfrm>
            <a:off x="338913" y="2898564"/>
            <a:ext cx="8552983" cy="3346704"/>
          </a:xfrm>
        </p:spPr>
        <p:txBody>
          <a:bodyPr vert="horz" lIns="91440" tIns="45720" rIns="91440" bIns="45720" rtlCol="0" anchor="t">
            <a:normAutofit/>
          </a:bodyPr>
          <a:lstStyle/>
          <a:p>
            <a:pPr marL="342900" indent="-342900">
              <a:buChar char="•"/>
            </a:pPr>
            <a:r>
              <a:rPr lang="en-US" dirty="0">
                <a:ea typeface="+mn-lt"/>
                <a:cs typeface="+mn-lt"/>
                <a:hlinkClick r:id="rId2"/>
              </a:rPr>
              <a:t>https://www.typescriptlang.org/docs/handbook/2/basic-types.html</a:t>
            </a:r>
            <a:endParaRPr lang="en-US"/>
          </a:p>
          <a:p>
            <a:pPr marL="342900" indent="-342900">
              <a:buChar char="•"/>
            </a:pPr>
            <a:r>
              <a:rPr lang="en-US" dirty="0">
                <a:ea typeface="+mn-lt"/>
                <a:cs typeface="+mn-lt"/>
                <a:hlinkClick r:id="rId3"/>
              </a:rPr>
              <a:t>https://react-icons.github.io/react-icons/search?q=cross</a:t>
            </a:r>
            <a:endParaRPr lang="en-US"/>
          </a:p>
          <a:p>
            <a:pPr marL="342900" indent="-342900">
              <a:buChar char="•"/>
            </a:pPr>
            <a:r>
              <a:rPr lang="en-US" dirty="0">
                <a:ea typeface="+mn-lt"/>
                <a:cs typeface="+mn-lt"/>
                <a:hlinkClick r:id="rId4"/>
              </a:rPr>
              <a:t>https://www.mongodb.com/</a:t>
            </a:r>
            <a:endParaRPr lang="en-US"/>
          </a:p>
          <a:p>
            <a:pPr marL="342900" indent="-342900">
              <a:buChar char="•"/>
            </a:pPr>
            <a:r>
              <a:rPr lang="en-US" dirty="0">
                <a:ea typeface="+mn-lt"/>
                <a:cs typeface="+mn-lt"/>
                <a:hlinkClick r:id="rId5"/>
              </a:rPr>
              <a:t>https://www.google.com/</a:t>
            </a:r>
            <a:endParaRPr lang="en-US"/>
          </a:p>
          <a:p>
            <a:pPr marL="342900" indent="-342900">
              <a:buChar char="•"/>
            </a:pPr>
            <a:r>
              <a:rPr lang="en-US" dirty="0">
                <a:ea typeface="+mn-lt"/>
                <a:cs typeface="+mn-lt"/>
                <a:hlinkClick r:id="rId6"/>
              </a:rPr>
              <a:t>https://nextjs.org/docs</a:t>
            </a:r>
            <a:endParaRPr lang="en-US"/>
          </a:p>
          <a:p>
            <a:pPr marL="342900" indent="-342900">
              <a:buChar char="•"/>
            </a:pPr>
            <a:r>
              <a:rPr lang="en-US" dirty="0">
                <a:ea typeface="+mn-lt"/>
                <a:cs typeface="+mn-lt"/>
                <a:hlinkClick r:id="rId7"/>
              </a:rPr>
              <a:t>https://tailwindui.com/components?ref=sidebar</a:t>
            </a:r>
            <a:endParaRPr lang="en-US"/>
          </a:p>
          <a:p>
            <a:endParaRPr lang="en-US" dirty="0"/>
          </a:p>
        </p:txBody>
      </p:sp>
      <p:sp>
        <p:nvSpPr>
          <p:cNvPr id="5" name="Footer Placeholder 4">
            <a:extLst>
              <a:ext uri="{FF2B5EF4-FFF2-40B4-BE49-F238E27FC236}">
                <a16:creationId xmlns:a16="http://schemas.microsoft.com/office/drawing/2014/main" id="{766AE722-8D56-FB86-7C34-40FA602B6A9D}"/>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8BC6A4E6-EC1F-8EB6-3356-3EB92FAA7D00}"/>
              </a:ext>
            </a:extLst>
          </p:cNvPr>
          <p:cNvSpPr>
            <a:spLocks noGrp="1"/>
          </p:cNvSpPr>
          <p:nvPr>
            <p:ph type="sldNum" sz="quarter" idx="12"/>
          </p:nvPr>
        </p:nvSpPr>
        <p:spPr/>
        <p:txBody>
          <a:bodyPr/>
          <a:lstStyle/>
          <a:p>
            <a:fld id="{D8DA9DAA-006C-4F4B-980E-E3DF019B24E2}" type="slidenum">
              <a:rPr lang="en-US" smtClean="0"/>
              <a:pPr/>
              <a:t>24</a:t>
            </a:fld>
            <a:endParaRPr lang="en-US" dirty="0"/>
          </a:p>
        </p:txBody>
      </p:sp>
      <p:pic>
        <p:nvPicPr>
          <p:cNvPr id="10" name="Picture 10" descr="Free Images : architecture, mansion, floor, building, ceiling ...">
            <a:extLst>
              <a:ext uri="{FF2B5EF4-FFF2-40B4-BE49-F238E27FC236}">
                <a16:creationId xmlns:a16="http://schemas.microsoft.com/office/drawing/2014/main" id="{45290FB2-DB79-1A19-D7B8-A3B99597DBCC}"/>
              </a:ext>
            </a:extLst>
          </p:cNvPr>
          <p:cNvPicPr>
            <a:picLocks noGrp="1" noChangeAspect="1"/>
          </p:cNvPicPr>
          <p:nvPr>
            <p:ph type="pic" sz="quarter" idx="13"/>
          </p:nvPr>
        </p:nvPicPr>
        <p:blipFill>
          <a:blip r:embed="rId8"/>
          <a:srcRect l="16625" r="16625"/>
          <a:stretch/>
        </p:blipFill>
        <p:spPr>
          <a:xfrm>
            <a:off x="8380979" y="2584095"/>
            <a:ext cx="3448095" cy="3311625"/>
          </a:xfrm>
        </p:spPr>
      </p:pic>
    </p:spTree>
    <p:extLst>
      <p:ext uri="{BB962C8B-B14F-4D97-AF65-F5344CB8AC3E}">
        <p14:creationId xmlns:p14="http://schemas.microsoft.com/office/powerpoint/2010/main" val="170932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6052995" y="2067462"/>
            <a:ext cx="5276088" cy="1358281"/>
          </a:xfrm>
        </p:spPr>
        <p:txBody>
          <a:bodyPr/>
          <a:lstStyle/>
          <a:p>
            <a:pPr algn="ctr"/>
            <a:r>
              <a:rPr lang="en-US" dirty="0"/>
              <a:t>Thank you</a:t>
            </a:r>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err="1"/>
              <a:t>renteasy</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dirty="0" smtClean="0"/>
              <a:pPr/>
              <a:t>25</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73357" y="990558"/>
            <a:ext cx="6190488" cy="1179576"/>
          </a:xfrm>
        </p:spPr>
        <p:txBody>
          <a:bodyPr/>
          <a:lstStyle/>
          <a:p>
            <a:pPr algn="ctr"/>
            <a:r>
              <a:rPr lang="en-US" b="1"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err="1"/>
              <a:t>RentEasy</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77324" y="2324454"/>
            <a:ext cx="6472323" cy="4035635"/>
          </a:xfrm>
        </p:spPr>
        <p:txBody>
          <a:bodyPr vert="horz" lIns="91440" tIns="45720" rIns="91440" bIns="45720" rtlCol="0" anchor="t">
            <a:normAutofit/>
          </a:bodyPr>
          <a:lstStyle/>
          <a:p>
            <a:pPr marL="342900" indent="-342900" algn="just">
              <a:buChar char="•"/>
            </a:pPr>
            <a:r>
              <a:rPr lang="en-US" dirty="0">
                <a:solidFill>
                  <a:srgbClr val="000000"/>
                </a:solidFill>
                <a:ea typeface="+mn-lt"/>
                <a:cs typeface="+mn-lt"/>
              </a:rPr>
              <a:t>The concept behind </a:t>
            </a:r>
            <a:r>
              <a:rPr lang="en-US" dirty="0" err="1">
                <a:solidFill>
                  <a:srgbClr val="000000"/>
                </a:solidFill>
                <a:ea typeface="+mn-lt"/>
                <a:cs typeface="+mn-lt"/>
              </a:rPr>
              <a:t>RentEasy</a:t>
            </a:r>
            <a:r>
              <a:rPr lang="en-US" dirty="0">
                <a:solidFill>
                  <a:srgbClr val="000000"/>
                </a:solidFill>
                <a:ea typeface="+mn-lt"/>
                <a:cs typeface="+mn-lt"/>
              </a:rPr>
              <a:t> is quite simple: It connects hosts who have available space, ranging from entire homes to single rooms, with guests looking for a place to stay. </a:t>
            </a:r>
            <a:endParaRPr lang="en-US"/>
          </a:p>
          <a:p>
            <a:pPr marL="342900" indent="-342900" algn="just">
              <a:buChar char="•"/>
            </a:pPr>
            <a:r>
              <a:rPr lang="en-US" dirty="0">
                <a:solidFill>
                  <a:srgbClr val="000000"/>
                </a:solidFill>
                <a:ea typeface="+mn-lt"/>
                <a:cs typeface="+mn-lt"/>
              </a:rPr>
              <a:t>Hosts can list their properties on the platform, providing detailed descriptions, photos, and other relevant information to showcase their offerings.</a:t>
            </a:r>
          </a:p>
          <a:p>
            <a:pPr marL="342900" indent="-342900" algn="just">
              <a:buChar char="•"/>
            </a:pPr>
            <a:r>
              <a:rPr lang="en-US" dirty="0">
                <a:solidFill>
                  <a:srgbClr val="000000"/>
                </a:solidFill>
                <a:ea typeface="+mn-lt"/>
                <a:cs typeface="+mn-lt"/>
              </a:rPr>
              <a:t>Guests, on the other hand, can browse through these listings and book the accommodation that best suits their needs and preferences.</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13" name="Picture 13">
            <a:extLst>
              <a:ext uri="{FF2B5EF4-FFF2-40B4-BE49-F238E27FC236}">
                <a16:creationId xmlns:a16="http://schemas.microsoft.com/office/drawing/2014/main" id="{0B47E98B-FA0F-EDDE-88B1-27CC230C980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3838" r="13838"/>
          <a:stretch/>
        </p:blipFill>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940371" y="990558"/>
            <a:ext cx="6190488" cy="1179576"/>
          </a:xfrm>
        </p:spPr>
        <p:txBody>
          <a:bodyPr/>
          <a:lstStyle/>
          <a:p>
            <a:pPr algn="ctr"/>
            <a:r>
              <a:rPr lang="en-US" b="1" dirty="0"/>
              <a:t>Abstract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err="1"/>
              <a:t>RentEasy</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77323" y="2324453"/>
            <a:ext cx="6514075" cy="4035635"/>
          </a:xfrm>
        </p:spPr>
        <p:txBody>
          <a:bodyPr vert="horz" lIns="91440" tIns="45720" rIns="91440" bIns="45720" rtlCol="0" anchor="t">
            <a:normAutofit fontScale="92500" lnSpcReduction="20000"/>
          </a:bodyPr>
          <a:lstStyle/>
          <a:p>
            <a:pPr marL="342900" indent="-342900" algn="just">
              <a:buChar char="•"/>
            </a:pPr>
            <a:r>
              <a:rPr lang="en-US" dirty="0">
                <a:solidFill>
                  <a:srgbClr val="000000"/>
                </a:solidFill>
                <a:ea typeface="+mn-lt"/>
                <a:cs typeface="+mn-lt"/>
              </a:rPr>
              <a:t>The travel and hospitality industry primarily revolved around traditional hotels, motels, and other established accommodations.</a:t>
            </a:r>
            <a:endParaRPr lang="en-US"/>
          </a:p>
          <a:p>
            <a:pPr marL="342900" indent="-342900" algn="just">
              <a:buChar char="•"/>
            </a:pPr>
            <a:r>
              <a:rPr lang="en-US" dirty="0">
                <a:solidFill>
                  <a:srgbClr val="000000"/>
                </a:solidFill>
                <a:ea typeface="+mn-lt"/>
                <a:cs typeface="+mn-lt"/>
              </a:rPr>
              <a:t>However, several challenges existed within this traditional model like Limited Accommodation Options, High Costs, Underutilization of Spare Spaces, Lack of Flexibility, Less Cultural Immersion etc.</a:t>
            </a:r>
            <a:endParaRPr lang="en-US" dirty="0">
              <a:solidFill>
                <a:srgbClr val="000000"/>
              </a:solidFill>
            </a:endParaRPr>
          </a:p>
          <a:p>
            <a:pPr marL="342900" indent="-342900" algn="just">
              <a:buChar char="•"/>
            </a:pPr>
            <a:r>
              <a:rPr lang="en-US" dirty="0"/>
              <a:t>To overcome these problems </a:t>
            </a:r>
            <a:r>
              <a:rPr lang="en-US" err="1"/>
              <a:t>RentEasy</a:t>
            </a:r>
            <a:r>
              <a:rPr lang="en-US" dirty="0"/>
              <a:t> provides key features like </a:t>
            </a:r>
            <a:r>
              <a:rPr lang="en-US" dirty="0">
                <a:solidFill>
                  <a:srgbClr val="000000"/>
                </a:solidFill>
                <a:ea typeface="+mn-lt"/>
                <a:cs typeface="+mn-lt"/>
              </a:rPr>
              <a:t>Flexible Booking Options, Diverse Accommodations, Global Presence, Host and Guest Reviews, Safety and Trust, Enhanced User Experience etc.</a:t>
            </a:r>
            <a:endParaRPr lang="en-US" dirty="0">
              <a:solidFill>
                <a:srgbClr val="000000"/>
              </a:solidFill>
            </a:endParaRPr>
          </a:p>
          <a:p>
            <a:pPr marL="342900" indent="-342900" algn="just">
              <a:buChar char="•"/>
            </a:pPr>
            <a:endParaRPr lang="en-US" dirty="0"/>
          </a:p>
          <a:p>
            <a:pPr marL="342900" indent="-342900" algn="just">
              <a:buChar char="•"/>
            </a:pP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7" name="Picture 8" descr="Family Home Residence Contemporary · Free photo on Pixabay">
            <a:extLst>
              <a:ext uri="{FF2B5EF4-FFF2-40B4-BE49-F238E27FC236}">
                <a16:creationId xmlns:a16="http://schemas.microsoft.com/office/drawing/2014/main" id="{5B56FBD1-3958-9385-9E61-345B592CBAA5}"/>
              </a:ext>
            </a:extLst>
          </p:cNvPr>
          <p:cNvPicPr>
            <a:picLocks noGrp="1" noChangeAspect="1"/>
          </p:cNvPicPr>
          <p:nvPr>
            <p:ph type="pic" sz="quarter" idx="13"/>
          </p:nvPr>
        </p:nvPicPr>
        <p:blipFill>
          <a:blip r:embed="rId2"/>
          <a:srcRect l="12500" r="12500"/>
          <a:stretch/>
        </p:blipFill>
        <p:spPr/>
      </p:pic>
    </p:spTree>
    <p:extLst>
      <p:ext uri="{BB962C8B-B14F-4D97-AF65-F5344CB8AC3E}">
        <p14:creationId xmlns:p14="http://schemas.microsoft.com/office/powerpoint/2010/main" val="68967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73357" y="990558"/>
            <a:ext cx="6190488" cy="1179576"/>
          </a:xfrm>
        </p:spPr>
        <p:txBody>
          <a:bodyPr>
            <a:normAutofit fontScale="90000"/>
          </a:bodyPr>
          <a:lstStyle/>
          <a:p>
            <a:pPr algn="ctr"/>
            <a:br>
              <a:rPr lang="en-US" b="1" dirty="0"/>
            </a:br>
            <a:r>
              <a:rPr lang="en-US" b="1" dirty="0"/>
              <a:t>Objectives Of Study</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err="1"/>
              <a:t>RentEasy</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777324" y="2324454"/>
            <a:ext cx="6472323" cy="4035635"/>
          </a:xfrm>
        </p:spPr>
        <p:txBody>
          <a:bodyPr vert="horz" lIns="91440" tIns="45720" rIns="91440" bIns="45720" rtlCol="0" anchor="t">
            <a:normAutofit fontScale="92500" lnSpcReduction="10000"/>
          </a:bodyPr>
          <a:lstStyle/>
          <a:p>
            <a:pPr marL="342900" indent="-342900" algn="just">
              <a:buChar char="•"/>
            </a:pPr>
            <a:r>
              <a:rPr lang="en-US" dirty="0">
                <a:solidFill>
                  <a:srgbClr val="000000"/>
                </a:solidFill>
                <a:ea typeface="+mn-lt"/>
                <a:cs typeface="+mn-lt"/>
              </a:rPr>
              <a:t>The major goal of </a:t>
            </a:r>
            <a:r>
              <a:rPr lang="en-US" err="1">
                <a:solidFill>
                  <a:srgbClr val="000000"/>
                </a:solidFill>
                <a:ea typeface="+mn-lt"/>
                <a:cs typeface="+mn-lt"/>
              </a:rPr>
              <a:t>RentEasy</a:t>
            </a:r>
            <a:r>
              <a:rPr lang="en-US" dirty="0">
                <a:solidFill>
                  <a:srgbClr val="000000"/>
                </a:solidFill>
                <a:ea typeface="+mn-lt"/>
                <a:cs typeface="+mn-lt"/>
              </a:rPr>
              <a:t> is to create a global platform that connects hosts who have available accommodations with guests seeking for short-term stays.</a:t>
            </a:r>
          </a:p>
          <a:p>
            <a:pPr marL="342900" indent="-342900" algn="just">
              <a:buChar char="•"/>
            </a:pPr>
            <a:r>
              <a:rPr lang="en-US" dirty="0">
                <a:solidFill>
                  <a:srgbClr val="000000"/>
                </a:solidFill>
                <a:ea typeface="+mn-lt"/>
                <a:cs typeface="+mn-lt"/>
              </a:rPr>
              <a:t>Following are our objectives:</a:t>
            </a:r>
          </a:p>
          <a:p>
            <a:pPr marL="571500" lvl="1" algn="just">
              <a:buChar char="•"/>
            </a:pPr>
            <a:r>
              <a:rPr lang="en-US" dirty="0">
                <a:solidFill>
                  <a:srgbClr val="000000"/>
                </a:solidFill>
                <a:ea typeface="+mn-lt"/>
                <a:cs typeface="+mn-lt"/>
              </a:rPr>
              <a:t>User-Friendly</a:t>
            </a:r>
          </a:p>
          <a:p>
            <a:pPr marL="571500" lvl="1" algn="just"/>
            <a:r>
              <a:rPr lang="en-US" dirty="0">
                <a:solidFill>
                  <a:srgbClr val="000000"/>
                </a:solidFill>
                <a:ea typeface="+mn-lt"/>
                <a:cs typeface="+mn-lt"/>
              </a:rPr>
              <a:t>Easy to Use</a:t>
            </a:r>
          </a:p>
          <a:p>
            <a:pPr marL="571500" lvl="1" algn="just">
              <a:buFont typeface="Arial,Sans-Serif" panose="020B0604020202020204" pitchFamily="34" charset="0"/>
            </a:pPr>
            <a:r>
              <a:rPr lang="en-US" dirty="0">
                <a:solidFill>
                  <a:srgbClr val="000000"/>
                </a:solidFill>
                <a:latin typeface="Arial"/>
                <a:ea typeface="+mn-lt"/>
                <a:cs typeface="Arial"/>
              </a:rPr>
              <a:t>Connect Hosts and Guests</a:t>
            </a:r>
          </a:p>
          <a:p>
            <a:pPr marL="571500" lvl="1" algn="just"/>
            <a:r>
              <a:rPr lang="en-US" dirty="0">
                <a:solidFill>
                  <a:srgbClr val="000000"/>
                </a:solidFill>
                <a:ea typeface="+mn-lt"/>
                <a:cs typeface="+mn-lt"/>
              </a:rPr>
              <a:t>Provide Unique Accommodation Options</a:t>
            </a:r>
            <a:endParaRPr lang="en-US" dirty="0"/>
          </a:p>
          <a:p>
            <a:pPr marL="571500" lvl="1" algn="just"/>
            <a:r>
              <a:rPr lang="en-US" dirty="0">
                <a:solidFill>
                  <a:srgbClr val="000000"/>
                </a:solidFill>
                <a:ea typeface="+mn-lt"/>
                <a:cs typeface="+mn-lt"/>
              </a:rPr>
              <a:t>Enable Entrepreneurship</a:t>
            </a:r>
          </a:p>
          <a:p>
            <a:pPr marL="571500" lvl="1" algn="just"/>
            <a:r>
              <a:rPr lang="en-US" dirty="0">
                <a:solidFill>
                  <a:srgbClr val="000000"/>
                </a:solidFill>
                <a:ea typeface="+mn-lt"/>
                <a:cs typeface="+mn-lt"/>
              </a:rPr>
              <a:t>Promote Responsible and Sustainable Travel</a:t>
            </a:r>
          </a:p>
          <a:p>
            <a:pPr marL="571500" lvl="1" algn="just"/>
            <a:r>
              <a:rPr lang="en-US" dirty="0">
                <a:solidFill>
                  <a:srgbClr val="000000"/>
                </a:solidFill>
                <a:ea typeface="+mn-lt"/>
                <a:cs typeface="+mn-lt"/>
              </a:rPr>
              <a:t>Facilitate Cultural Exchange</a:t>
            </a:r>
          </a:p>
          <a:p>
            <a:pPr marL="571500" lvl="1" algn="just"/>
            <a:r>
              <a:rPr lang="en-US" dirty="0">
                <a:solidFill>
                  <a:srgbClr val="000000"/>
                </a:solidFill>
                <a:ea typeface="+mn-lt"/>
                <a:cs typeface="+mn-lt"/>
              </a:rPr>
              <a:t>Trust and Safety</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6" name="Picture 6">
            <a:extLst>
              <a:ext uri="{FF2B5EF4-FFF2-40B4-BE49-F238E27FC236}">
                <a16:creationId xmlns:a16="http://schemas.microsoft.com/office/drawing/2014/main" id="{18705C09-0364-9E0E-B7E2-0E6B183373D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2777" r="12777"/>
          <a:stretch/>
        </p:blipFill>
        <p:spPr/>
      </p:pic>
    </p:spTree>
    <p:extLst>
      <p:ext uri="{BB962C8B-B14F-4D97-AF65-F5344CB8AC3E}">
        <p14:creationId xmlns:p14="http://schemas.microsoft.com/office/powerpoint/2010/main" val="4092245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55724"/>
            <a:ext cx="9144000" cy="952563"/>
          </a:xfrm>
        </p:spPr>
        <p:txBody>
          <a:bodyPr/>
          <a:lstStyle/>
          <a:p>
            <a:r>
              <a:rPr lang="en-US" spc="400" dirty="0"/>
              <a:t>System Analysis</a:t>
            </a:r>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BC60-E77D-EAB9-2D21-B9DBB01EDA05}"/>
              </a:ext>
            </a:extLst>
          </p:cNvPr>
          <p:cNvSpPr>
            <a:spLocks noGrp="1"/>
          </p:cNvSpPr>
          <p:nvPr>
            <p:ph type="title"/>
          </p:nvPr>
        </p:nvSpPr>
        <p:spPr>
          <a:xfrm>
            <a:off x="815110" y="990557"/>
            <a:ext cx="10063118" cy="835111"/>
          </a:xfrm>
        </p:spPr>
        <p:txBody>
          <a:bodyPr/>
          <a:lstStyle/>
          <a:p>
            <a:pPr algn="ctr"/>
            <a:r>
              <a:rPr lang="en-US" b="1" dirty="0"/>
              <a:t>Host</a:t>
            </a:r>
          </a:p>
        </p:txBody>
      </p:sp>
      <p:sp>
        <p:nvSpPr>
          <p:cNvPr id="4" name="Content Placeholder 3">
            <a:extLst>
              <a:ext uri="{FF2B5EF4-FFF2-40B4-BE49-F238E27FC236}">
                <a16:creationId xmlns:a16="http://schemas.microsoft.com/office/drawing/2014/main" id="{97753142-C61C-56F8-83D3-60E19334240B}"/>
              </a:ext>
            </a:extLst>
          </p:cNvPr>
          <p:cNvSpPr>
            <a:spLocks noGrp="1"/>
          </p:cNvSpPr>
          <p:nvPr>
            <p:ph idx="1"/>
          </p:nvPr>
        </p:nvSpPr>
        <p:spPr>
          <a:xfrm>
            <a:off x="819077" y="1938237"/>
            <a:ext cx="10052679" cy="4536677"/>
          </a:xfrm>
        </p:spPr>
        <p:txBody>
          <a:bodyPr vert="horz" lIns="91440" tIns="45720" rIns="91440" bIns="45720" rtlCol="0" anchor="t">
            <a:normAutofit/>
          </a:bodyPr>
          <a:lstStyle/>
          <a:p>
            <a:pPr marL="342900" indent="-342900" algn="just">
              <a:buChar char="•"/>
            </a:pPr>
            <a:r>
              <a:rPr lang="en-US" b="1" dirty="0"/>
              <a:t>Host Registration and Profile Creation</a:t>
            </a:r>
            <a:r>
              <a:rPr lang="en-US" dirty="0"/>
              <a:t>: </a:t>
            </a:r>
            <a:r>
              <a:rPr lang="en-US" dirty="0">
                <a:solidFill>
                  <a:srgbClr val="000000"/>
                </a:solidFill>
                <a:ea typeface="+mn-lt"/>
                <a:cs typeface="+mn-lt"/>
              </a:rPr>
              <a:t>Hosts sign up on </a:t>
            </a:r>
            <a:r>
              <a:rPr lang="en-US" dirty="0" err="1">
                <a:solidFill>
                  <a:srgbClr val="000000"/>
                </a:solidFill>
                <a:ea typeface="+mn-lt"/>
                <a:cs typeface="+mn-lt"/>
              </a:rPr>
              <a:t>RentEasy</a:t>
            </a:r>
            <a:r>
              <a:rPr lang="en-US" dirty="0">
                <a:solidFill>
                  <a:srgbClr val="000000"/>
                </a:solidFill>
                <a:ea typeface="+mn-lt"/>
                <a:cs typeface="+mn-lt"/>
              </a:rPr>
              <a:t>, create their profiles, and provide relevant information about themselves and their properties.</a:t>
            </a:r>
          </a:p>
          <a:p>
            <a:pPr marL="342900" indent="-342900" algn="just">
              <a:buChar char="•"/>
            </a:pPr>
            <a:r>
              <a:rPr lang="en-US" b="1" dirty="0">
                <a:ea typeface="+mn-lt"/>
                <a:cs typeface="+mn-lt"/>
              </a:rPr>
              <a:t>Listing Management: </a:t>
            </a:r>
            <a:r>
              <a:rPr lang="en-US" dirty="0">
                <a:ea typeface="+mn-lt"/>
                <a:cs typeface="+mn-lt"/>
              </a:rPr>
              <a:t>Create</a:t>
            </a:r>
            <a:r>
              <a:rPr lang="en-US" dirty="0">
                <a:solidFill>
                  <a:srgbClr val="000000"/>
                </a:solidFill>
                <a:ea typeface="+mn-lt"/>
                <a:cs typeface="+mn-lt"/>
              </a:rPr>
              <a:t> and manage accommodation listings, such as property type, amenities, house rules, and pricing.</a:t>
            </a:r>
          </a:p>
          <a:p>
            <a:pPr marL="342900" indent="-342900" algn="just">
              <a:buFont typeface="Arial,Sans-Serif" panose="020B0604020202020204" pitchFamily="34" charset="0"/>
              <a:buChar char="•"/>
            </a:pPr>
            <a:r>
              <a:rPr lang="en-US" b="1" dirty="0">
                <a:ea typeface="+mn-lt"/>
                <a:cs typeface="+mn-lt"/>
              </a:rPr>
              <a:t>Pricing Management: </a:t>
            </a:r>
            <a:r>
              <a:rPr lang="en-US" dirty="0">
                <a:ea typeface="+mn-lt"/>
                <a:cs typeface="+mn-lt"/>
              </a:rPr>
              <a:t>Hosts set pricing for their accommodations, including seasonal rates and additional fees.</a:t>
            </a:r>
          </a:p>
          <a:p>
            <a:pPr marL="342900" indent="-342900" algn="just">
              <a:buChar char="•"/>
            </a:pPr>
            <a:r>
              <a:rPr lang="en-US" b="1" dirty="0">
                <a:ea typeface="+mn-lt"/>
                <a:cs typeface="+mn-lt"/>
              </a:rPr>
              <a:t>Booking and Reservation Management: </a:t>
            </a:r>
            <a:r>
              <a:rPr lang="en-US" dirty="0">
                <a:solidFill>
                  <a:srgbClr val="000000"/>
                </a:solidFill>
                <a:ea typeface="+mn-lt"/>
                <a:cs typeface="+mn-lt"/>
              </a:rPr>
              <a:t>Hosts manage bookings, including accepting or declining reservation requests. This involves analyzing the calendar system and identifying any potential issues that could affect booking accuracy.</a:t>
            </a:r>
          </a:p>
        </p:txBody>
      </p:sp>
      <p:sp>
        <p:nvSpPr>
          <p:cNvPr id="5" name="Footer Placeholder 4">
            <a:extLst>
              <a:ext uri="{FF2B5EF4-FFF2-40B4-BE49-F238E27FC236}">
                <a16:creationId xmlns:a16="http://schemas.microsoft.com/office/drawing/2014/main" id="{A4BAE37D-03D5-5807-F3CF-7D0EEE6729C7}"/>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8C9E441D-457A-FD72-C04C-40EB89CC8C1F}"/>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2309687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BC60-E77D-EAB9-2D21-B9DBB01EDA05}"/>
              </a:ext>
            </a:extLst>
          </p:cNvPr>
          <p:cNvSpPr>
            <a:spLocks noGrp="1"/>
          </p:cNvSpPr>
          <p:nvPr>
            <p:ph type="title"/>
          </p:nvPr>
        </p:nvSpPr>
        <p:spPr>
          <a:xfrm>
            <a:off x="815110" y="990557"/>
            <a:ext cx="10063118" cy="835111"/>
          </a:xfrm>
        </p:spPr>
        <p:txBody>
          <a:bodyPr/>
          <a:lstStyle/>
          <a:p>
            <a:pPr algn="ctr"/>
            <a:r>
              <a:rPr lang="en-US" b="1" dirty="0"/>
              <a:t>Host</a:t>
            </a:r>
          </a:p>
        </p:txBody>
      </p:sp>
      <p:sp>
        <p:nvSpPr>
          <p:cNvPr id="4" name="Content Placeholder 3">
            <a:extLst>
              <a:ext uri="{FF2B5EF4-FFF2-40B4-BE49-F238E27FC236}">
                <a16:creationId xmlns:a16="http://schemas.microsoft.com/office/drawing/2014/main" id="{97753142-C61C-56F8-83D3-60E19334240B}"/>
              </a:ext>
            </a:extLst>
          </p:cNvPr>
          <p:cNvSpPr>
            <a:spLocks noGrp="1"/>
          </p:cNvSpPr>
          <p:nvPr>
            <p:ph idx="1"/>
          </p:nvPr>
        </p:nvSpPr>
        <p:spPr>
          <a:xfrm>
            <a:off x="819077" y="1938237"/>
            <a:ext cx="10052679" cy="4536677"/>
          </a:xfrm>
        </p:spPr>
        <p:txBody>
          <a:bodyPr vert="horz" lIns="91440" tIns="45720" rIns="91440" bIns="45720" rtlCol="0" anchor="t">
            <a:normAutofit/>
          </a:bodyPr>
          <a:lstStyle/>
          <a:p>
            <a:pPr marL="342900" indent="-342900" algn="just">
              <a:buFont typeface="Arial,Sans-Serif" panose="020B0604020202020204" pitchFamily="34" charset="0"/>
              <a:buChar char="•"/>
            </a:pPr>
            <a:r>
              <a:rPr lang="en-US" b="1" dirty="0"/>
              <a:t>Reviews and Ratings: </a:t>
            </a:r>
            <a:r>
              <a:rPr lang="en-US" dirty="0">
                <a:solidFill>
                  <a:srgbClr val="000000"/>
                </a:solidFill>
                <a:ea typeface="+mn-lt"/>
                <a:cs typeface="+mn-lt"/>
              </a:rPr>
              <a:t>Hosts receive and respond to guest reviews and ratings that helps host to assess their performance and reputation. Hosts may use feedback to improve their offerings and maintain a positive reputation on the platform.</a:t>
            </a:r>
            <a:endParaRPr lang="en-US"/>
          </a:p>
          <a:p>
            <a:pPr marL="342900" indent="-342900" algn="just">
              <a:buFont typeface="Arial,Sans-Serif" panose="020B0604020202020204" pitchFamily="34" charset="0"/>
              <a:buChar char="•"/>
            </a:pPr>
            <a:r>
              <a:rPr lang="en-US" b="1" dirty="0"/>
              <a:t>Cancellation Policies: </a:t>
            </a:r>
            <a:r>
              <a:rPr lang="en-US" dirty="0">
                <a:solidFill>
                  <a:srgbClr val="000000"/>
                </a:solidFill>
                <a:ea typeface="+mn-lt"/>
                <a:cs typeface="+mn-lt"/>
              </a:rPr>
              <a:t>Hosts handle cancellations of guest accommodation. The platform will have clear and fair cancellation policies for both hosts and guests.</a:t>
            </a:r>
          </a:p>
          <a:p>
            <a:pPr marL="342900" indent="-342900" algn="just">
              <a:buFont typeface="Arial,Sans-Serif" panose="020B0604020202020204" pitchFamily="34" charset="0"/>
              <a:buChar char="•"/>
            </a:pPr>
            <a:r>
              <a:rPr lang="en-US" b="1" dirty="0"/>
              <a:t>Safety and Security Measures: </a:t>
            </a:r>
            <a:r>
              <a:rPr lang="en-US" dirty="0"/>
              <a:t>Hosts can ensure the safety of their guests. This involves examining features such as verified identification, secure payment processing etc.</a:t>
            </a:r>
            <a:endParaRPr lang="en-US" dirty="0">
              <a:solidFill>
                <a:srgbClr val="000000"/>
              </a:solidFill>
              <a:ea typeface="+mn-lt"/>
              <a:cs typeface="+mn-lt"/>
            </a:endParaRPr>
          </a:p>
        </p:txBody>
      </p:sp>
      <p:sp>
        <p:nvSpPr>
          <p:cNvPr id="5" name="Footer Placeholder 4">
            <a:extLst>
              <a:ext uri="{FF2B5EF4-FFF2-40B4-BE49-F238E27FC236}">
                <a16:creationId xmlns:a16="http://schemas.microsoft.com/office/drawing/2014/main" id="{A4BAE37D-03D5-5807-F3CF-7D0EEE6729C7}"/>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8C9E441D-457A-FD72-C04C-40EB89CC8C1F}"/>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05003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BC60-E77D-EAB9-2D21-B9DBB01EDA05}"/>
              </a:ext>
            </a:extLst>
          </p:cNvPr>
          <p:cNvSpPr>
            <a:spLocks noGrp="1"/>
          </p:cNvSpPr>
          <p:nvPr>
            <p:ph type="title"/>
          </p:nvPr>
        </p:nvSpPr>
        <p:spPr>
          <a:xfrm>
            <a:off x="815110" y="990557"/>
            <a:ext cx="10063118" cy="835111"/>
          </a:xfrm>
        </p:spPr>
        <p:txBody>
          <a:bodyPr/>
          <a:lstStyle/>
          <a:p>
            <a:pPr algn="ctr"/>
            <a:r>
              <a:rPr lang="en-US" b="1" dirty="0"/>
              <a:t>Guest</a:t>
            </a:r>
          </a:p>
        </p:txBody>
      </p:sp>
      <p:sp>
        <p:nvSpPr>
          <p:cNvPr id="4" name="Content Placeholder 3">
            <a:extLst>
              <a:ext uri="{FF2B5EF4-FFF2-40B4-BE49-F238E27FC236}">
                <a16:creationId xmlns:a16="http://schemas.microsoft.com/office/drawing/2014/main" id="{97753142-C61C-56F8-83D3-60E19334240B}"/>
              </a:ext>
            </a:extLst>
          </p:cNvPr>
          <p:cNvSpPr>
            <a:spLocks noGrp="1"/>
          </p:cNvSpPr>
          <p:nvPr>
            <p:ph idx="1"/>
          </p:nvPr>
        </p:nvSpPr>
        <p:spPr>
          <a:xfrm>
            <a:off x="819077" y="1938237"/>
            <a:ext cx="10052679" cy="4536677"/>
          </a:xfrm>
        </p:spPr>
        <p:txBody>
          <a:bodyPr vert="horz" lIns="91440" tIns="45720" rIns="91440" bIns="45720" rtlCol="0" anchor="t">
            <a:normAutofit/>
          </a:bodyPr>
          <a:lstStyle/>
          <a:p>
            <a:pPr marL="342900" indent="-342900" algn="just">
              <a:buFont typeface="Arial,Sans-Serif" panose="020B0604020202020204" pitchFamily="34" charset="0"/>
              <a:buChar char="•"/>
            </a:pPr>
            <a:r>
              <a:rPr lang="en-US" b="1" dirty="0">
                <a:ea typeface="+mn-lt"/>
                <a:cs typeface="+mn-lt"/>
              </a:rPr>
              <a:t>User Registration and Profile Creation:</a:t>
            </a:r>
            <a:r>
              <a:rPr lang="en-US" b="1" dirty="0"/>
              <a:t> </a:t>
            </a:r>
            <a:r>
              <a:rPr lang="en-US" dirty="0">
                <a:solidFill>
                  <a:srgbClr val="000000"/>
                </a:solidFill>
                <a:ea typeface="+mn-lt"/>
                <a:cs typeface="+mn-lt"/>
              </a:rPr>
              <a:t>Guests sign up on </a:t>
            </a:r>
            <a:r>
              <a:rPr lang="en-US" dirty="0" err="1">
                <a:solidFill>
                  <a:srgbClr val="000000"/>
                </a:solidFill>
                <a:ea typeface="+mn-lt"/>
                <a:cs typeface="+mn-lt"/>
              </a:rPr>
              <a:t>RentEasy</a:t>
            </a:r>
            <a:r>
              <a:rPr lang="en-US" dirty="0">
                <a:solidFill>
                  <a:srgbClr val="000000"/>
                </a:solidFill>
                <a:ea typeface="+mn-lt"/>
                <a:cs typeface="+mn-lt"/>
              </a:rPr>
              <a:t>, create their profiles, and provide relevant information about themselves. </a:t>
            </a:r>
          </a:p>
          <a:p>
            <a:pPr marL="342900" indent="-342900" algn="just">
              <a:buFont typeface="Arial,Sans-Serif" panose="020B0604020202020204" pitchFamily="34" charset="0"/>
              <a:buChar char="•"/>
            </a:pPr>
            <a:r>
              <a:rPr lang="en-US" b="1" dirty="0">
                <a:ea typeface="+mn-lt"/>
                <a:cs typeface="+mn-lt"/>
              </a:rPr>
              <a:t>Search and Accommodation Discovery:</a:t>
            </a:r>
            <a:r>
              <a:rPr lang="en-US" dirty="0">
                <a:solidFill>
                  <a:srgbClr val="000000"/>
                </a:solidFill>
                <a:ea typeface="+mn-lt"/>
                <a:cs typeface="+mn-lt"/>
              </a:rPr>
              <a:t> Guests search for accommodations and discover listings that match their preferences. This includes evaluating search filters, and other features that help guests find suitable options based on location, amenities, price, and more.</a:t>
            </a:r>
          </a:p>
          <a:p>
            <a:pPr marL="342900" indent="-342900" algn="just">
              <a:buFont typeface="Arial,Sans-Serif" panose="020B0604020202020204" pitchFamily="34" charset="0"/>
              <a:buChar char="•"/>
            </a:pPr>
            <a:r>
              <a:rPr lang="en-US" b="1" dirty="0">
                <a:solidFill>
                  <a:srgbClr val="000000"/>
                </a:solidFill>
                <a:ea typeface="+mn-lt"/>
                <a:cs typeface="+mn-lt"/>
              </a:rPr>
              <a:t>Booking and Reservation Management:</a:t>
            </a:r>
            <a:r>
              <a:rPr lang="en-US" dirty="0">
                <a:solidFill>
                  <a:srgbClr val="000000"/>
                </a:solidFill>
                <a:ea typeface="+mn-lt"/>
                <a:cs typeface="+mn-lt"/>
              </a:rPr>
              <a:t> Guests initiate booking requests, communicate with hosts, and manage their reservations.</a:t>
            </a:r>
          </a:p>
          <a:p>
            <a:pPr marL="342900" indent="-342900" algn="just">
              <a:buFont typeface="Arial,Sans-Serif" panose="020B0604020202020204" pitchFamily="34" charset="0"/>
              <a:buChar char="•"/>
            </a:pPr>
            <a:r>
              <a:rPr lang="en-US" b="1" dirty="0">
                <a:solidFill>
                  <a:srgbClr val="000000"/>
                </a:solidFill>
                <a:latin typeface="Univers"/>
                <a:ea typeface="+mn-lt"/>
                <a:cs typeface="Arial"/>
              </a:rPr>
              <a:t>Reviews and Ratings:</a:t>
            </a:r>
            <a:r>
              <a:rPr lang="en-US" dirty="0">
                <a:solidFill>
                  <a:srgbClr val="000000"/>
                </a:solidFill>
                <a:latin typeface="Univers"/>
                <a:ea typeface="+mn-lt"/>
                <a:cs typeface="Arial"/>
              </a:rPr>
              <a:t> Guests provide reviews and ratings for their host experiences helps to assess host performance and helps future guests make informed decisions.</a:t>
            </a:r>
          </a:p>
          <a:p>
            <a:pPr marL="342900" indent="-342900" algn="just">
              <a:buFont typeface="Arial,Sans-Serif" panose="020B0604020202020204" pitchFamily="34" charset="0"/>
              <a:buChar char="•"/>
            </a:pPr>
            <a:endParaRPr lang="en-US" dirty="0">
              <a:latin typeface="Univers"/>
            </a:endParaRPr>
          </a:p>
        </p:txBody>
      </p:sp>
      <p:sp>
        <p:nvSpPr>
          <p:cNvPr id="5" name="Footer Placeholder 4">
            <a:extLst>
              <a:ext uri="{FF2B5EF4-FFF2-40B4-BE49-F238E27FC236}">
                <a16:creationId xmlns:a16="http://schemas.microsoft.com/office/drawing/2014/main" id="{A4BAE37D-03D5-5807-F3CF-7D0EEE6729C7}"/>
              </a:ext>
            </a:extLst>
          </p:cNvPr>
          <p:cNvSpPr>
            <a:spLocks noGrp="1"/>
          </p:cNvSpPr>
          <p:nvPr>
            <p:ph type="ftr" sz="quarter" idx="11"/>
          </p:nvPr>
        </p:nvSpPr>
        <p:spPr/>
        <p:txBody>
          <a:bodyPr/>
          <a:lstStyle/>
          <a:p>
            <a:r>
              <a:rPr lang="en-US" dirty="0" err="1"/>
              <a:t>Renteasy</a:t>
            </a:r>
          </a:p>
        </p:txBody>
      </p:sp>
      <p:sp>
        <p:nvSpPr>
          <p:cNvPr id="6" name="Slide Number Placeholder 5">
            <a:extLst>
              <a:ext uri="{FF2B5EF4-FFF2-40B4-BE49-F238E27FC236}">
                <a16:creationId xmlns:a16="http://schemas.microsoft.com/office/drawing/2014/main" id="{8C9E441D-457A-FD72-C04C-40EB89CC8C1F}"/>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153210197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25</TotalTime>
  <Words>934</Words>
  <Application>Microsoft Office PowerPoint</Application>
  <PresentationFormat>Widescreen</PresentationFormat>
  <Paragraphs>144</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GradientUnivers</vt:lpstr>
      <vt:lpstr>RentEASY - Rent With Ease</vt:lpstr>
      <vt:lpstr>PowerPoint Presentation</vt:lpstr>
      <vt:lpstr>Introduction</vt:lpstr>
      <vt:lpstr>Abstract</vt:lpstr>
      <vt:lpstr> Objectives Of Study</vt:lpstr>
      <vt:lpstr>System Analysis</vt:lpstr>
      <vt:lpstr>Host</vt:lpstr>
      <vt:lpstr>Host</vt:lpstr>
      <vt:lpstr>Guest</vt:lpstr>
      <vt:lpstr>Guest</vt:lpstr>
      <vt:lpstr>Technologies</vt:lpstr>
      <vt:lpstr>PowerPoint Presentation</vt:lpstr>
      <vt:lpstr>Requirements</vt:lpstr>
      <vt:lpstr>Software Requirements</vt:lpstr>
      <vt:lpstr>Diagrams</vt:lpstr>
      <vt:lpstr>Entity Relationship Diagram</vt:lpstr>
      <vt:lpstr>Class Diagram</vt:lpstr>
      <vt:lpstr>Use Case Diagram</vt:lpstr>
      <vt:lpstr>Screenshots</vt:lpstr>
      <vt:lpstr>PowerPoint Presentation</vt:lpstr>
      <vt:lpstr>PowerPoint Presentation</vt:lpstr>
      <vt:lpstr>PowerPoint Presentation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
  <cp:lastModifiedBy>Keshvi Patel</cp:lastModifiedBy>
  <cp:revision>918</cp:revision>
  <dcterms:created xsi:type="dcterms:W3CDTF">2023-07-22T08:57:20Z</dcterms:created>
  <dcterms:modified xsi:type="dcterms:W3CDTF">2023-07-24T17:20:08Z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